
<file path=[Content_Types].xml><?xml version="1.0" encoding="utf-8"?>
<Types xmlns="http://schemas.openxmlformats.org/package/2006/content-types">
  <Default Extension="emf" ContentType="image/x-emf"/>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0"/>
  </p:notesMasterIdLst>
  <p:handoutMasterIdLst>
    <p:handoutMasterId r:id="rId41"/>
  </p:handoutMasterIdLst>
  <p:sldIdLst>
    <p:sldId id="256" r:id="rId5"/>
    <p:sldId id="320" r:id="rId6"/>
    <p:sldId id="325" r:id="rId7"/>
    <p:sldId id="402" r:id="rId8"/>
    <p:sldId id="378" r:id="rId9"/>
    <p:sldId id="358" r:id="rId10"/>
    <p:sldId id="265" r:id="rId11"/>
    <p:sldId id="271" r:id="rId12"/>
    <p:sldId id="272" r:id="rId13"/>
    <p:sldId id="267" r:id="rId14"/>
    <p:sldId id="403" r:id="rId15"/>
    <p:sldId id="270" r:id="rId16"/>
    <p:sldId id="277" r:id="rId17"/>
    <p:sldId id="361" r:id="rId18"/>
    <p:sldId id="381" r:id="rId19"/>
    <p:sldId id="382" r:id="rId20"/>
    <p:sldId id="383" r:id="rId21"/>
    <p:sldId id="384" r:id="rId22"/>
    <p:sldId id="385" r:id="rId23"/>
    <p:sldId id="386" r:id="rId24"/>
    <p:sldId id="387" r:id="rId25"/>
    <p:sldId id="388" r:id="rId26"/>
    <p:sldId id="389" r:id="rId27"/>
    <p:sldId id="390" r:id="rId28"/>
    <p:sldId id="391" r:id="rId29"/>
    <p:sldId id="392" r:id="rId30"/>
    <p:sldId id="393" r:id="rId31"/>
    <p:sldId id="394" r:id="rId32"/>
    <p:sldId id="395" r:id="rId33"/>
    <p:sldId id="396" r:id="rId34"/>
    <p:sldId id="404" r:id="rId35"/>
    <p:sldId id="398" r:id="rId36"/>
    <p:sldId id="399" r:id="rId37"/>
    <p:sldId id="400" r:id="rId38"/>
    <p:sldId id="401" r:id="rId39"/>
  </p:sldIdLst>
  <p:sldSz cx="9144000" cy="6858000" type="screen4x3"/>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8525835-1510-C17F-AB39-057A1F80E435}" name="Krzyzek, Matthew" initials="KM" userId="S::Matthew.Krzyzek@ct.gov::8d2aa4eb-b35c-4504-b311-1c9c7637bf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387"/>
    <a:srgbClr val="FCECC5"/>
    <a:srgbClr val="FFFFDA"/>
    <a:srgbClr val="FFFF99"/>
    <a:srgbClr val="FCFCFA"/>
    <a:srgbClr val="FFF2E5"/>
    <a:srgbClr val="FFE6CD"/>
    <a:srgbClr val="FFFBCD"/>
    <a:srgbClr val="FFFFCC"/>
    <a:srgbClr val="FFFAB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355" autoAdjust="0"/>
    <p:restoredTop sz="94834" autoAdjust="0"/>
  </p:normalViewPr>
  <p:slideViewPr>
    <p:cSldViewPr>
      <p:cViewPr varScale="1">
        <p:scale>
          <a:sx n="95" d="100"/>
          <a:sy n="95" d="100"/>
        </p:scale>
        <p:origin x="144" y="3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8/10/relationships/authors" Target="authors.xml"/><Relationship Id="rId20" Type="http://schemas.openxmlformats.org/officeDocument/2006/relationships/slide" Target="slides/slide16.xml"/><Relationship Id="rId41"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lgn="l">
              <a:defRPr sz="1000" b="1" i="0" u="none" strike="noStrike" baseline="0">
                <a:solidFill>
                  <a:srgbClr val="000000"/>
                </a:solidFill>
                <a:latin typeface="Calibri"/>
                <a:ea typeface="Calibri"/>
                <a:cs typeface="Calibri"/>
              </a:defRPr>
            </a:pPr>
            <a:r>
              <a:rPr lang="en-US" dirty="0"/>
              <a:t>Note: 45% of records have been excluded
because they do not  include a degree level. 
As a result, the chart below may not be 
representative of the full sample</a:t>
            </a:r>
          </a:p>
        </c:rich>
      </c:tx>
      <c:layout>
        <c:manualLayout>
          <c:xMode val="edge"/>
          <c:yMode val="edge"/>
          <c:x val="0.60190214430743327"/>
          <c:y val="0.84642282617898568"/>
        </c:manualLayout>
      </c:layout>
      <c:overlay val="0"/>
      <c:spPr>
        <a:solidFill>
          <a:schemeClr val="bg1"/>
        </a:solidFill>
        <a:ln>
          <a:solidFill>
            <a:schemeClr val="tx1"/>
          </a:solidFill>
        </a:ln>
      </c:spPr>
    </c:title>
    <c:autoTitleDeleted val="0"/>
    <c:plotArea>
      <c:layout>
        <c:manualLayout>
          <c:layoutTarget val="inner"/>
          <c:xMode val="edge"/>
          <c:yMode val="edge"/>
          <c:x val="0.25912978444285029"/>
          <c:y val="0.18769220268623785"/>
          <c:w val="0.50988480932333047"/>
          <c:h val="0.65522028218979"/>
        </c:manualLayout>
      </c:layout>
      <c:pieChart>
        <c:varyColors val="1"/>
        <c:ser>
          <c:idx val="0"/>
          <c:order val="0"/>
          <c:spPr>
            <a:ln>
              <a:solidFill>
                <a:schemeClr val="bg1"/>
              </a:solidFill>
            </a:ln>
          </c:spPr>
          <c:dPt>
            <c:idx val="0"/>
            <c:bubble3D val="0"/>
            <c:spPr>
              <a:solidFill>
                <a:schemeClr val="accent1">
                  <a:lumMod val="75000"/>
                </a:schemeClr>
              </a:solidFill>
              <a:ln>
                <a:solidFill>
                  <a:schemeClr val="bg1"/>
                </a:solidFill>
              </a:ln>
            </c:spPr>
            <c:extLst>
              <c:ext xmlns:c16="http://schemas.microsoft.com/office/drawing/2014/chart" uri="{C3380CC4-5D6E-409C-BE32-E72D297353CC}">
                <c16:uniqueId val="{00000001-D472-4FE5-A95C-B6925535BF66}"/>
              </c:ext>
            </c:extLst>
          </c:dPt>
          <c:dPt>
            <c:idx val="1"/>
            <c:bubble3D val="0"/>
            <c:spPr>
              <a:solidFill>
                <a:srgbClr val="B03118"/>
              </a:solidFill>
              <a:ln>
                <a:solidFill>
                  <a:schemeClr val="bg1"/>
                </a:solidFill>
              </a:ln>
            </c:spPr>
            <c:extLst>
              <c:ext xmlns:c16="http://schemas.microsoft.com/office/drawing/2014/chart" uri="{C3380CC4-5D6E-409C-BE32-E72D297353CC}">
                <c16:uniqueId val="{00000003-D472-4FE5-A95C-B6925535BF66}"/>
              </c:ext>
            </c:extLst>
          </c:dPt>
          <c:dPt>
            <c:idx val="2"/>
            <c:bubble3D val="0"/>
            <c:spPr>
              <a:solidFill>
                <a:srgbClr val="9148C8"/>
              </a:solidFill>
              <a:ln>
                <a:solidFill>
                  <a:schemeClr val="bg1"/>
                </a:solidFill>
              </a:ln>
            </c:spPr>
            <c:extLst>
              <c:ext xmlns:c16="http://schemas.microsoft.com/office/drawing/2014/chart" uri="{C3380CC4-5D6E-409C-BE32-E72D297353CC}">
                <c16:uniqueId val="{00000005-D472-4FE5-A95C-B6925535BF66}"/>
              </c:ext>
            </c:extLst>
          </c:dPt>
          <c:dPt>
            <c:idx val="3"/>
            <c:bubble3D val="0"/>
            <c:spPr>
              <a:solidFill>
                <a:srgbClr val="4FB76F"/>
              </a:solidFill>
              <a:ln>
                <a:solidFill>
                  <a:schemeClr val="bg1"/>
                </a:solidFill>
              </a:ln>
            </c:spPr>
            <c:extLst>
              <c:ext xmlns:c16="http://schemas.microsoft.com/office/drawing/2014/chart" uri="{C3380CC4-5D6E-409C-BE32-E72D297353CC}">
                <c16:uniqueId val="{00000007-D472-4FE5-A95C-B6925535BF66}"/>
              </c:ext>
            </c:extLst>
          </c:dPt>
          <c:dPt>
            <c:idx val="4"/>
            <c:bubble3D val="0"/>
            <c:extLst>
              <c:ext xmlns:c16="http://schemas.microsoft.com/office/drawing/2014/chart" uri="{C3380CC4-5D6E-409C-BE32-E72D297353CC}">
                <c16:uniqueId val="{00000008-D472-4FE5-A95C-B6925535BF66}"/>
              </c:ext>
            </c:extLst>
          </c:dPt>
          <c:dLbls>
            <c:dLbl>
              <c:idx val="0"/>
              <c:layout>
                <c:manualLayout>
                  <c:x val="-5.350446718087991E-3"/>
                  <c:y val="2.5317550421012379E-2"/>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D472-4FE5-A95C-B6925535BF66}"/>
                </c:ext>
              </c:extLst>
            </c:dLbl>
            <c:dLbl>
              <c:idx val="1"/>
              <c:layout>
                <c:manualLayout>
                  <c:x val="-0.1039861669467369"/>
                  <c:y val="2.0315755211784577E-2"/>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D472-4FE5-A95C-B6925535BF66}"/>
                </c:ext>
              </c:extLst>
            </c:dLbl>
            <c:dLbl>
              <c:idx val="2"/>
              <c:layout>
                <c:manualLayout>
                  <c:x val="1.0363628415237371E-3"/>
                  <c:y val="-8.1597379726797686E-3"/>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D472-4FE5-A95C-B6925535BF66}"/>
                </c:ext>
              </c:extLst>
            </c:dLbl>
            <c:dLbl>
              <c:idx val="3"/>
              <c:layout>
                <c:manualLayout>
                  <c:x val="-1.9876837210714003E-2"/>
                  <c:y val="5.6377334942035017E-3"/>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D472-4FE5-A95C-B6925535BF66}"/>
                </c:ext>
              </c:extLst>
            </c:dLbl>
            <c:dLbl>
              <c:idx val="4"/>
              <c:layout>
                <c:manualLayout>
                  <c:x val="9.6555760333848911E-2"/>
                  <c:y val="4.1185532876780858E-3"/>
                </c:manualLayout>
              </c:layout>
              <c:spPr>
                <a:noFill/>
                <a:ln w="25400">
                  <a:noFill/>
                </a:ln>
              </c:spPr>
              <c:txPr>
                <a:bodyPr/>
                <a:lstStyle/>
                <a:p>
                  <a:pPr>
                    <a:defRPr sz="1000" b="0" i="0" u="none" strike="noStrike" baseline="0">
                      <a:solidFill>
                        <a:srgbClr val="000000"/>
                      </a:solidFill>
                      <a:latin typeface="Calibri"/>
                      <a:ea typeface="Calibri"/>
                      <a:cs typeface="Calibri"/>
                    </a:defRPr>
                  </a:pPr>
                  <a:endParaRPr lang="en-US"/>
                </a:p>
              </c:txPr>
              <c:dLblPos val="bestFi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D472-4FE5-A95C-B6925535BF66}"/>
                </c:ext>
              </c:extLst>
            </c:dLbl>
            <c:spPr>
              <a:noFill/>
              <a:ln w="25400">
                <a:noFill/>
              </a:ln>
            </c:spPr>
            <c:txPr>
              <a:bodyPr wrap="square" lIns="38100" tIns="19050" rIns="38100" bIns="19050" anchor="ctr">
                <a:spAutoFit/>
              </a:bodyPr>
              <a:lstStyle/>
              <a:p>
                <a:pPr>
                  <a:defRPr sz="1000" b="0" i="0" u="none" strike="noStrike" baseline="0">
                    <a:solidFill>
                      <a:srgbClr val="000000"/>
                    </a:solidFill>
                    <a:latin typeface="Calibri"/>
                    <a:ea typeface="Calibri"/>
                    <a:cs typeface="Calibri"/>
                  </a:defRPr>
                </a:pPr>
                <a:endParaRPr lang="en-US"/>
              </a:p>
            </c:txPr>
            <c:showLegendKey val="0"/>
            <c:showVal val="0"/>
            <c:showCatName val="1"/>
            <c:showSerName val="0"/>
            <c:showPercent val="1"/>
            <c:showBubbleSize val="0"/>
            <c:showLeaderLines val="1"/>
            <c:extLst>
              <c:ext xmlns:c15="http://schemas.microsoft.com/office/drawing/2012/chart" uri="{CE6537A1-D6FC-4f65-9D91-7224C49458BB}"/>
            </c:extLst>
          </c:dLbls>
          <c:cat>
            <c:strRef>
              <c:f>'Min Ed Pie'!$A$4:$A$8</c:f>
              <c:strCache>
                <c:ptCount val="5"/>
                <c:pt idx="0">
                  <c:v>High school or GED</c:v>
                </c:pt>
                <c:pt idx="1">
                  <c:v>Associate's degree</c:v>
                </c:pt>
                <c:pt idx="2">
                  <c:v>Bachelor's degree</c:v>
                </c:pt>
                <c:pt idx="3">
                  <c:v>Master's degree</c:v>
                </c:pt>
                <c:pt idx="4">
                  <c:v>Ph.D. or professional degree</c:v>
                </c:pt>
              </c:strCache>
            </c:strRef>
          </c:cat>
          <c:val>
            <c:numRef>
              <c:f>'Min Ed Pie'!$B$4:$B$8</c:f>
              <c:numCache>
                <c:formatCode>#,##0</c:formatCode>
                <c:ptCount val="5"/>
                <c:pt idx="0">
                  <c:v>17600</c:v>
                </c:pt>
                <c:pt idx="1">
                  <c:v>4072</c:v>
                </c:pt>
                <c:pt idx="2">
                  <c:v>17306</c:v>
                </c:pt>
                <c:pt idx="3">
                  <c:v>1911</c:v>
                </c:pt>
                <c:pt idx="4" formatCode="General">
                  <c:v>802</c:v>
                </c:pt>
              </c:numCache>
            </c:numRef>
          </c:val>
          <c:extLst>
            <c:ext xmlns:c16="http://schemas.microsoft.com/office/drawing/2014/chart" uri="{C3380CC4-5D6E-409C-BE32-E72D297353CC}">
              <c16:uniqueId val="{00000009-D472-4FE5-A95C-B6925535BF66}"/>
            </c:ext>
          </c:extLst>
        </c:ser>
        <c:dLbls>
          <c:showLegendKey val="0"/>
          <c:showVal val="0"/>
          <c:showCatName val="0"/>
          <c:showSerName val="0"/>
          <c:showPercent val="0"/>
          <c:showBubbleSize val="0"/>
          <c:showLeaderLines val="1"/>
        </c:dLbls>
        <c:firstSliceAng val="0"/>
      </c:pieChart>
      <c:spPr>
        <a:noFill/>
        <a:ln w="25400">
          <a:noFill/>
        </a:ln>
      </c:spPr>
    </c:plotArea>
    <c:plotVisOnly val="1"/>
    <c:dispBlanksAs val="gap"/>
    <c:showDLblsOverMax val="0"/>
  </c:chart>
  <c:spPr>
    <a:noFill/>
    <a:ln>
      <a:noFill/>
    </a:ln>
  </c:spPr>
  <c:txPr>
    <a:bodyPr/>
    <a:lstStyle/>
    <a:p>
      <a:pPr>
        <a:defRPr sz="1000" b="0" i="0" u="none" strike="noStrike" baseline="0">
          <a:solidFill>
            <a:srgbClr val="000000"/>
          </a:solidFill>
          <a:latin typeface="Calibri"/>
          <a:ea typeface="Calibri"/>
          <a:cs typeface="Calibri"/>
        </a:defRPr>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0.24205</cdr:x>
      <cdr:y>0.61466</cdr:y>
    </cdr:from>
    <cdr:to>
      <cdr:x>0.24205</cdr:x>
      <cdr:y>0.61585</cdr:y>
    </cdr:to>
    <cdr:sp macro="" textlink="">
      <cdr:nvSpPr>
        <cdr:cNvPr id="2" name="TextBox 1"/>
        <cdr:cNvSpPr txBox="1"/>
      </cdr:nvSpPr>
      <cdr:spPr>
        <a:xfrm xmlns:a="http://schemas.openxmlformats.org/drawingml/2006/main">
          <a:off x="1645584" y="4214190"/>
          <a:ext cx="3917016" cy="205785"/>
        </a:xfrm>
        <a:prstGeom xmlns:a="http://schemas.openxmlformats.org/drawingml/2006/main" prst="rect">
          <a:avLst/>
        </a:prstGeom>
      </cdr:spPr>
      <cdr:txBody>
        <a:bodyPr xmlns:a="http://schemas.openxmlformats.org/drawingml/2006/main" vertOverflow="clip" wrap="square" rtlCol="0" anchor="t"/>
        <a:lstStyle xmlns:a="http://schemas.openxmlformats.org/drawingml/2006/main"/>
        <a:p xmlns:a="http://schemas.openxmlformats.org/drawingml/2006/main">
          <a:pPr algn="r"/>
          <a:r>
            <a:rPr lang="en-US" sz="900" b="1" dirty="0"/>
            <a:t>Source: CT DOL Analysis of HWOL</a:t>
          </a:r>
          <a:r>
            <a:rPr lang="en-US" sz="900" b="1" baseline="0" dirty="0"/>
            <a:t> Data</a:t>
          </a:r>
          <a:endParaRPr lang="en-US" sz="9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7" y="0"/>
            <a:ext cx="4029282" cy="350761"/>
          </a:xfrm>
          <a:prstGeom prst="rect">
            <a:avLst/>
          </a:prstGeom>
        </p:spPr>
        <p:txBody>
          <a:bodyPr vert="horz" lIns="92470" tIns="46234" rIns="92470" bIns="46234" rtlCol="0"/>
          <a:lstStyle>
            <a:lvl1pPr algn="l">
              <a:defRPr sz="1300"/>
            </a:lvl1pPr>
          </a:lstStyle>
          <a:p>
            <a:endParaRPr lang="en-US" dirty="0"/>
          </a:p>
        </p:txBody>
      </p:sp>
      <p:sp>
        <p:nvSpPr>
          <p:cNvPr id="3" name="Date Placeholder 2"/>
          <p:cNvSpPr>
            <a:spLocks noGrp="1"/>
          </p:cNvSpPr>
          <p:nvPr>
            <p:ph type="dt" sz="quarter" idx="1"/>
          </p:nvPr>
        </p:nvSpPr>
        <p:spPr>
          <a:xfrm>
            <a:off x="5265021" y="0"/>
            <a:ext cx="4029282" cy="350761"/>
          </a:xfrm>
          <a:prstGeom prst="rect">
            <a:avLst/>
          </a:prstGeom>
        </p:spPr>
        <p:txBody>
          <a:bodyPr vert="horz" lIns="92470" tIns="46234" rIns="92470" bIns="46234" rtlCol="0"/>
          <a:lstStyle>
            <a:lvl1pPr algn="r">
              <a:defRPr sz="1300"/>
            </a:lvl1pPr>
          </a:lstStyle>
          <a:p>
            <a:fld id="{9802C676-1F8D-4124-B0A0-D1F4D9F101AC}" type="datetimeFigureOut">
              <a:rPr lang="en-US" smtClean="0"/>
              <a:t>3/20/2026</a:t>
            </a:fld>
            <a:endParaRPr lang="en-US" dirty="0"/>
          </a:p>
        </p:txBody>
      </p:sp>
      <p:sp>
        <p:nvSpPr>
          <p:cNvPr id="4" name="Footer Placeholder 3"/>
          <p:cNvSpPr>
            <a:spLocks noGrp="1"/>
          </p:cNvSpPr>
          <p:nvPr>
            <p:ph type="ftr" sz="quarter" idx="2"/>
          </p:nvPr>
        </p:nvSpPr>
        <p:spPr>
          <a:xfrm>
            <a:off x="7" y="6658444"/>
            <a:ext cx="4029282" cy="350761"/>
          </a:xfrm>
          <a:prstGeom prst="rect">
            <a:avLst/>
          </a:prstGeom>
        </p:spPr>
        <p:txBody>
          <a:bodyPr vert="horz" lIns="92470" tIns="46234" rIns="92470" bIns="46234" rtlCol="0" anchor="b"/>
          <a:lstStyle>
            <a:lvl1pPr algn="l">
              <a:defRPr sz="1300"/>
            </a:lvl1pPr>
          </a:lstStyle>
          <a:p>
            <a:endParaRPr lang="en-US" dirty="0"/>
          </a:p>
        </p:txBody>
      </p:sp>
      <p:sp>
        <p:nvSpPr>
          <p:cNvPr id="5" name="Slide Number Placeholder 4"/>
          <p:cNvSpPr>
            <a:spLocks noGrp="1"/>
          </p:cNvSpPr>
          <p:nvPr>
            <p:ph type="sldNum" sz="quarter" idx="3"/>
          </p:nvPr>
        </p:nvSpPr>
        <p:spPr>
          <a:xfrm>
            <a:off x="5265021" y="6658444"/>
            <a:ext cx="4029282" cy="350761"/>
          </a:xfrm>
          <a:prstGeom prst="rect">
            <a:avLst/>
          </a:prstGeom>
        </p:spPr>
        <p:txBody>
          <a:bodyPr vert="horz" lIns="92470" tIns="46234" rIns="92470" bIns="46234" rtlCol="0" anchor="b"/>
          <a:lstStyle>
            <a:lvl1pPr algn="r">
              <a:defRPr sz="1300"/>
            </a:lvl1pPr>
          </a:lstStyle>
          <a:p>
            <a:fld id="{2625784C-7A56-402B-B00E-C646C90763CC}" type="slidenum">
              <a:rPr lang="en-US" smtClean="0"/>
              <a:t>‹#›</a:t>
            </a:fld>
            <a:endParaRPr lang="en-US" dirty="0"/>
          </a:p>
        </p:txBody>
      </p:sp>
    </p:spTree>
    <p:extLst>
      <p:ext uri="{BB962C8B-B14F-4D97-AF65-F5344CB8AC3E}">
        <p14:creationId xmlns:p14="http://schemas.microsoft.com/office/powerpoint/2010/main" val="10968405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8440" cy="350520"/>
          </a:xfrm>
          <a:prstGeom prst="rect">
            <a:avLst/>
          </a:prstGeom>
        </p:spPr>
        <p:txBody>
          <a:bodyPr vert="horz" lIns="94225" tIns="47114" rIns="94225" bIns="47114" rtlCol="0"/>
          <a:lstStyle>
            <a:lvl1pPr algn="l">
              <a:defRPr sz="1300"/>
            </a:lvl1pPr>
          </a:lstStyle>
          <a:p>
            <a:endParaRPr lang="en-US" dirty="0"/>
          </a:p>
        </p:txBody>
      </p:sp>
      <p:sp>
        <p:nvSpPr>
          <p:cNvPr id="3" name="Date Placeholder 2"/>
          <p:cNvSpPr>
            <a:spLocks noGrp="1"/>
          </p:cNvSpPr>
          <p:nvPr>
            <p:ph type="dt" idx="1"/>
          </p:nvPr>
        </p:nvSpPr>
        <p:spPr>
          <a:xfrm>
            <a:off x="5265810" y="0"/>
            <a:ext cx="4028440" cy="350520"/>
          </a:xfrm>
          <a:prstGeom prst="rect">
            <a:avLst/>
          </a:prstGeom>
        </p:spPr>
        <p:txBody>
          <a:bodyPr vert="horz" lIns="94225" tIns="47114" rIns="94225" bIns="47114" rtlCol="0"/>
          <a:lstStyle>
            <a:lvl1pPr algn="r">
              <a:defRPr sz="1300"/>
            </a:lvl1pPr>
          </a:lstStyle>
          <a:p>
            <a:fld id="{99D778E1-629D-4B2E-8B30-0F9A63CFCDCB}" type="datetimeFigureOut">
              <a:rPr lang="en-US" smtClean="0"/>
              <a:t>3/20/2026</a:t>
            </a:fld>
            <a:endParaRPr lang="en-US" dirty="0"/>
          </a:p>
        </p:txBody>
      </p:sp>
      <p:sp>
        <p:nvSpPr>
          <p:cNvPr id="4" name="Slide Image Placeholder 3"/>
          <p:cNvSpPr>
            <a:spLocks noGrp="1" noRot="1" noChangeAspect="1"/>
          </p:cNvSpPr>
          <p:nvPr>
            <p:ph type="sldImg" idx="2"/>
          </p:nvPr>
        </p:nvSpPr>
        <p:spPr>
          <a:xfrm>
            <a:off x="2895600" y="527050"/>
            <a:ext cx="3505200" cy="2628900"/>
          </a:xfrm>
          <a:prstGeom prst="rect">
            <a:avLst/>
          </a:prstGeom>
          <a:noFill/>
          <a:ln w="12700">
            <a:solidFill>
              <a:prstClr val="black"/>
            </a:solidFill>
          </a:ln>
        </p:spPr>
        <p:txBody>
          <a:bodyPr vert="horz" lIns="94225" tIns="47114" rIns="94225" bIns="47114" rtlCol="0" anchor="ctr"/>
          <a:lstStyle/>
          <a:p>
            <a:endParaRPr lang="en-US" dirty="0"/>
          </a:p>
        </p:txBody>
      </p:sp>
      <p:sp>
        <p:nvSpPr>
          <p:cNvPr id="5" name="Notes Placeholder 4"/>
          <p:cNvSpPr>
            <a:spLocks noGrp="1"/>
          </p:cNvSpPr>
          <p:nvPr>
            <p:ph type="body" sz="quarter" idx="3"/>
          </p:nvPr>
        </p:nvSpPr>
        <p:spPr>
          <a:xfrm>
            <a:off x="929640" y="3329941"/>
            <a:ext cx="7437120" cy="3154680"/>
          </a:xfrm>
          <a:prstGeom prst="rect">
            <a:avLst/>
          </a:prstGeom>
        </p:spPr>
        <p:txBody>
          <a:bodyPr vert="horz" lIns="94225" tIns="47114" rIns="94225"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664"/>
            <a:ext cx="4028440" cy="350520"/>
          </a:xfrm>
          <a:prstGeom prst="rect">
            <a:avLst/>
          </a:prstGeom>
        </p:spPr>
        <p:txBody>
          <a:bodyPr vert="horz" lIns="94225" tIns="47114" rIns="94225" bIns="47114" rtlCol="0" anchor="b"/>
          <a:lstStyle>
            <a:lvl1pPr algn="l">
              <a:defRPr sz="1300"/>
            </a:lvl1pPr>
          </a:lstStyle>
          <a:p>
            <a:endParaRPr lang="en-US" dirty="0"/>
          </a:p>
        </p:txBody>
      </p:sp>
      <p:sp>
        <p:nvSpPr>
          <p:cNvPr id="7" name="Slide Number Placeholder 6"/>
          <p:cNvSpPr>
            <a:spLocks noGrp="1"/>
          </p:cNvSpPr>
          <p:nvPr>
            <p:ph type="sldNum" sz="quarter" idx="5"/>
          </p:nvPr>
        </p:nvSpPr>
        <p:spPr>
          <a:xfrm>
            <a:off x="5265810" y="6658664"/>
            <a:ext cx="4028440" cy="350520"/>
          </a:xfrm>
          <a:prstGeom prst="rect">
            <a:avLst/>
          </a:prstGeom>
        </p:spPr>
        <p:txBody>
          <a:bodyPr vert="horz" lIns="94225" tIns="47114" rIns="94225" bIns="47114" rtlCol="0" anchor="b"/>
          <a:lstStyle>
            <a:lvl1pPr algn="r">
              <a:defRPr sz="1300"/>
            </a:lvl1pPr>
          </a:lstStyle>
          <a:p>
            <a:fld id="{0078D420-085E-4E59-B41C-E48E7B91EB34}" type="slidenum">
              <a:rPr lang="en-US" smtClean="0"/>
              <a:t>‹#›</a:t>
            </a:fld>
            <a:endParaRPr lang="en-US" dirty="0"/>
          </a:p>
        </p:txBody>
      </p:sp>
    </p:spTree>
    <p:extLst>
      <p:ext uri="{BB962C8B-B14F-4D97-AF65-F5344CB8AC3E}">
        <p14:creationId xmlns:p14="http://schemas.microsoft.com/office/powerpoint/2010/main" val="1227733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7"/>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BACD705-9178-4B3B-8F00-57770CC37F01}" type="datetime1">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8AE2E31F-ADBE-49C8-8764-A16796B8F595}" type="slidenum">
              <a:rPr lang="en-US" smtClean="0"/>
              <a:pPr/>
              <a:t>‹#›</a:t>
            </a:fld>
            <a:endParaRPr lang="en-US" dirty="0"/>
          </a:p>
        </p:txBody>
      </p:sp>
    </p:spTree>
    <p:extLst>
      <p:ext uri="{BB962C8B-B14F-4D97-AF65-F5344CB8AC3E}">
        <p14:creationId xmlns:p14="http://schemas.microsoft.com/office/powerpoint/2010/main" val="953615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D43E9D2-99F1-44E4-A64B-4370A486F63A}" type="datetime1">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641829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9B3AF19-D414-4F39-88E0-0C70395FEC4C}" type="datetime1">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1377223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C4ECEC-3FE4-496D-9B82-ABEC1820E41F}" type="datetime1">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954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C58114B-DEE3-4496-822E-2460A4808FFE}" type="datetime1">
              <a:rPr lang="en-US" smtClean="0"/>
              <a:t>3/20/2026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5940277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B859910-55C4-4925-88BE-A3A0FC35C459}" type="datetime1">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363529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9598CE1-1B87-49B5-8186-E0F7943362F3}" type="datetime1">
              <a:rPr lang="en-US" smtClean="0"/>
              <a:t>3/20/2026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302503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6B21AEF-42CD-4184-8678-D0E0A02440CE}" type="datetime1">
              <a:rPr lang="en-US" smtClean="0"/>
              <a:t>3/20/2026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4073245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DEC3EC-4D5B-429E-BE6E-BEC43D18A3B0}" type="datetime1">
              <a:rPr lang="en-US" smtClean="0"/>
              <a:t>3/20/2026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19737968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BFA587C-948E-4D37-B701-488D159E4B4B}" type="datetime1">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533467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1B4CE-E90D-45F2-9DD4-59813A94A46A}" type="datetime1">
              <a:rPr lang="en-US" smtClean="0"/>
              <a:t>3/20/2026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E2E31F-ADBE-49C8-8764-A16796B8F595}" type="slidenum">
              <a:rPr lang="en-US" smtClean="0"/>
              <a:t>‹#›</a:t>
            </a:fld>
            <a:endParaRPr lang="en-US" dirty="0"/>
          </a:p>
        </p:txBody>
      </p:sp>
    </p:spTree>
    <p:extLst>
      <p:ext uri="{BB962C8B-B14F-4D97-AF65-F5344CB8AC3E}">
        <p14:creationId xmlns:p14="http://schemas.microsoft.com/office/powerpoint/2010/main" val="246196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8A5F48-9825-47EA-8808-3BD64B0A0D9C}" type="datetime1">
              <a:rPr lang="en-US" smtClean="0"/>
              <a:t>3/20/2026</a:t>
            </a:fld>
            <a:endParaRPr lang="en-US" dirty="0"/>
          </a:p>
        </p:txBody>
      </p:sp>
      <p:sp>
        <p:nvSpPr>
          <p:cNvPr id="5" name="Footer Placeholder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E2E31F-ADBE-49C8-8764-A16796B8F595}" type="slidenum">
              <a:rPr lang="en-US" smtClean="0"/>
              <a:t>‹#›</a:t>
            </a:fld>
            <a:endParaRPr lang="en-US" dirty="0"/>
          </a:p>
        </p:txBody>
      </p:sp>
    </p:spTree>
    <p:extLst>
      <p:ext uri="{BB962C8B-B14F-4D97-AF65-F5344CB8AC3E}">
        <p14:creationId xmlns:p14="http://schemas.microsoft.com/office/powerpoint/2010/main" val="3632075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www1.ctdol.state.ct.us/lmi/hwol.asp"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689981" y="1084214"/>
            <a:ext cx="184731" cy="769441"/>
          </a:xfrm>
          <a:prstGeom prst="rect">
            <a:avLst/>
          </a:prstGeom>
        </p:spPr>
        <p:txBody>
          <a:bodyPr wrap="none">
            <a:spAutoFit/>
          </a:bodyPr>
          <a:lstStyle/>
          <a:p>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4" name="Rectangle 3"/>
          <p:cNvSpPr/>
          <p:nvPr/>
        </p:nvSpPr>
        <p:spPr>
          <a:xfrm>
            <a:off x="1447800" y="1676400"/>
            <a:ext cx="6248400" cy="1184940"/>
          </a:xfrm>
          <a:prstGeom prst="rect">
            <a:avLst/>
          </a:prstGeom>
        </p:spPr>
        <p:txBody>
          <a:bodyPr wrap="square">
            <a:spAutoFit/>
          </a:bodyPr>
          <a:lstStyle/>
          <a:p>
            <a:pPr algn="ctr"/>
            <a:r>
              <a:rPr lang="en-US" sz="4400" dirty="0">
                <a:effectLst>
                  <a:outerShdw blurRad="50800" dist="38100" dir="13500000" algn="br" rotWithShape="0">
                    <a:prstClr val="black">
                      <a:alpha val="40000"/>
                    </a:prstClr>
                  </a:outerShdw>
                </a:effectLst>
              </a:rPr>
              <a:t>Help Wanted Online</a:t>
            </a:r>
            <a:br>
              <a:rPr lang="en-US" sz="4400" dirty="0">
                <a:effectLst>
                  <a:outerShdw blurRad="50800" dist="38100" dir="13500000" algn="br" rotWithShape="0">
                    <a:prstClr val="black">
                      <a:alpha val="40000"/>
                    </a:prstClr>
                  </a:outerShdw>
                </a:effectLst>
              </a:rPr>
            </a:br>
            <a:r>
              <a:rPr lang="en-US" sz="2700" dirty="0">
                <a:effectLst>
                  <a:outerShdw blurRad="50800" dist="38100" dir="13500000" algn="br" rotWithShape="0">
                    <a:prstClr val="black">
                      <a:alpha val="40000"/>
                    </a:prstClr>
                  </a:outerShdw>
                </a:effectLst>
              </a:rPr>
              <a:t>A real-time measure of job postings</a:t>
            </a:r>
          </a:p>
        </p:txBody>
      </p:sp>
      <p:sp>
        <p:nvSpPr>
          <p:cNvPr id="6" name="Rectangle 5"/>
          <p:cNvSpPr/>
          <p:nvPr/>
        </p:nvSpPr>
        <p:spPr>
          <a:xfrm>
            <a:off x="2286000" y="3581400"/>
            <a:ext cx="4572000" cy="1569660"/>
          </a:xfrm>
          <a:prstGeom prst="rect">
            <a:avLst/>
          </a:prstGeom>
        </p:spPr>
        <p:txBody>
          <a:bodyPr>
            <a:spAutoFit/>
          </a:bodyPr>
          <a:lstStyle/>
          <a:p>
            <a:pPr algn="ctr"/>
            <a:r>
              <a:rPr lang="en-US" sz="2400" dirty="0"/>
              <a:t>March 2026</a:t>
            </a:r>
            <a:br>
              <a:rPr lang="en-US" sz="2400" dirty="0"/>
            </a:br>
            <a:endParaRPr lang="en-US" sz="2400" dirty="0"/>
          </a:p>
          <a:p>
            <a:pPr algn="ctr"/>
            <a:r>
              <a:rPr lang="en-US" sz="2400" dirty="0"/>
              <a:t>Office of Research</a:t>
            </a:r>
            <a:br>
              <a:rPr lang="en-US" sz="2400" dirty="0"/>
            </a:br>
            <a:r>
              <a:rPr lang="en-US" sz="2400" dirty="0"/>
              <a:t>Connecticut Department of Labor</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a:t>
            </a:fld>
            <a:endParaRPr lang="en-US" dirty="0"/>
          </a:p>
        </p:txBody>
      </p:sp>
    </p:spTree>
    <p:extLst>
      <p:ext uri="{BB962C8B-B14F-4D97-AF65-F5344CB8AC3E}">
        <p14:creationId xmlns:p14="http://schemas.microsoft.com/office/powerpoint/2010/main" val="1600325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10</a:t>
            </a:fld>
            <a:endParaRPr lang="en-US" dirty="0"/>
          </a:p>
        </p:txBody>
      </p:sp>
      <p:sp>
        <p:nvSpPr>
          <p:cNvPr id="8" name="Title 1">
            <a:extLst>
              <a:ext uri="{FF2B5EF4-FFF2-40B4-BE49-F238E27FC236}">
                <a16:creationId xmlns:a16="http://schemas.microsoft.com/office/drawing/2014/main" id="{8B246DF2-A167-4159-9E44-3B767B450024}"/>
              </a:ext>
            </a:extLst>
          </p:cNvPr>
          <p:cNvSpPr txBox="1">
            <a:spLocks/>
          </p:cNvSpPr>
          <p:nvPr/>
        </p:nvSpPr>
        <p:spPr>
          <a:xfrm>
            <a:off x="380999" y="169458"/>
            <a:ext cx="8381999" cy="46714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600" dirty="0"/>
              <a:t>Connecticut Occupations with the Most Job Ads</a:t>
            </a:r>
          </a:p>
        </p:txBody>
      </p:sp>
      <p:pic>
        <p:nvPicPr>
          <p:cNvPr id="4" name="Picture 3">
            <a:extLst>
              <a:ext uri="{FF2B5EF4-FFF2-40B4-BE49-F238E27FC236}">
                <a16:creationId xmlns:a16="http://schemas.microsoft.com/office/drawing/2014/main" id="{169E4FBA-C2F3-E154-E789-AF0B741AD6E9}"/>
              </a:ext>
            </a:extLst>
          </p:cNvPr>
          <p:cNvPicPr>
            <a:picLocks noChangeAspect="1"/>
          </p:cNvPicPr>
          <p:nvPr/>
        </p:nvPicPr>
        <p:blipFill>
          <a:blip r:embed="rId2"/>
          <a:stretch>
            <a:fillRect/>
          </a:stretch>
        </p:blipFill>
        <p:spPr>
          <a:xfrm>
            <a:off x="838198" y="706452"/>
            <a:ext cx="7467600" cy="5181600"/>
          </a:xfrm>
          <a:prstGeom prst="rect">
            <a:avLst/>
          </a:prstGeom>
        </p:spPr>
      </p:pic>
    </p:spTree>
    <p:extLst>
      <p:ext uri="{BB962C8B-B14F-4D97-AF65-F5344CB8AC3E}">
        <p14:creationId xmlns:p14="http://schemas.microsoft.com/office/powerpoint/2010/main" val="662968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11</a:t>
            </a:fld>
            <a:endParaRPr lang="en-US" dirty="0"/>
          </a:p>
        </p:txBody>
      </p:sp>
      <p:pic>
        <p:nvPicPr>
          <p:cNvPr id="3" name="Picture 2">
            <a:extLst>
              <a:ext uri="{FF2B5EF4-FFF2-40B4-BE49-F238E27FC236}">
                <a16:creationId xmlns:a16="http://schemas.microsoft.com/office/drawing/2014/main" id="{C24742F6-6A82-F577-BDF2-98CCB5A48ECD}"/>
              </a:ext>
            </a:extLst>
          </p:cNvPr>
          <p:cNvPicPr>
            <a:picLocks noChangeAspect="1"/>
          </p:cNvPicPr>
          <p:nvPr/>
        </p:nvPicPr>
        <p:blipFill>
          <a:blip r:embed="rId2"/>
          <a:stretch>
            <a:fillRect/>
          </a:stretch>
        </p:blipFill>
        <p:spPr>
          <a:xfrm>
            <a:off x="2100243" y="242202"/>
            <a:ext cx="4943514" cy="6052340"/>
          </a:xfrm>
          <a:prstGeom prst="rect">
            <a:avLst/>
          </a:prstGeom>
        </p:spPr>
      </p:pic>
    </p:spTree>
    <p:extLst>
      <p:ext uri="{BB962C8B-B14F-4D97-AF65-F5344CB8AC3E}">
        <p14:creationId xmlns:p14="http://schemas.microsoft.com/office/powerpoint/2010/main" val="8335465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381001" y="55583"/>
            <a:ext cx="8458200"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a:t>Connecticut Job Ads by Educational Requirements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12</a:t>
            </a:fld>
            <a:endParaRPr lang="en-US" dirty="0"/>
          </a:p>
        </p:txBody>
      </p:sp>
      <p:graphicFrame>
        <p:nvGraphicFramePr>
          <p:cNvPr id="4" name="Chart 3">
            <a:extLst>
              <a:ext uri="{FF2B5EF4-FFF2-40B4-BE49-F238E27FC236}">
                <a16:creationId xmlns:a16="http://schemas.microsoft.com/office/drawing/2014/main" id="{22A8CC17-EA75-13BD-D974-D51F6D259E3C}"/>
              </a:ext>
            </a:extLst>
          </p:cNvPr>
          <p:cNvGraphicFramePr>
            <a:graphicFrameLocks/>
          </p:cNvGraphicFramePr>
          <p:nvPr>
            <p:extLst>
              <p:ext uri="{D42A27DB-BD31-4B8C-83A1-F6EECF244321}">
                <p14:modId xmlns:p14="http://schemas.microsoft.com/office/powerpoint/2010/main" val="3752406589"/>
              </p:ext>
            </p:extLst>
          </p:nvPr>
        </p:nvGraphicFramePr>
        <p:xfrm>
          <a:off x="1579750" y="1258068"/>
          <a:ext cx="6060702" cy="471599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31601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1444979" y="1143001"/>
            <a:ext cx="6254044" cy="1362075"/>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a:t>Workforce Area Data</a:t>
            </a:r>
          </a:p>
        </p:txBody>
      </p:sp>
      <p:sp>
        <p:nvSpPr>
          <p:cNvPr id="9" name="Text Placeholder 2"/>
          <p:cNvSpPr txBox="1">
            <a:spLocks/>
          </p:cNvSpPr>
          <p:nvPr/>
        </p:nvSpPr>
        <p:spPr>
          <a:xfrm>
            <a:off x="914402" y="2286001"/>
            <a:ext cx="8140700" cy="3286125"/>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marL="457200" indent="-457200" algn="l">
              <a:buFontTx/>
              <a:buChar char="-"/>
            </a:pPr>
            <a:r>
              <a:rPr lang="en-US" dirty="0">
                <a:solidFill>
                  <a:schemeClr val="accent1">
                    <a:lumMod val="50000"/>
                  </a:schemeClr>
                </a:solidFill>
              </a:rPr>
              <a:t>Workforce Area Highlights</a:t>
            </a:r>
          </a:p>
          <a:p>
            <a:pPr marL="457200" indent="-457200" algn="l">
              <a:buFontTx/>
              <a:buChar char="-"/>
            </a:pPr>
            <a:r>
              <a:rPr lang="en-US" dirty="0">
                <a:solidFill>
                  <a:schemeClr val="accent1">
                    <a:lumMod val="50000"/>
                  </a:schemeClr>
                </a:solidFill>
              </a:rPr>
              <a:t>Job Ads by Industry</a:t>
            </a:r>
          </a:p>
          <a:p>
            <a:pPr marL="457200" indent="-457200" algn="l">
              <a:buFontTx/>
              <a:buChar char="-"/>
            </a:pPr>
            <a:r>
              <a:rPr lang="en-US" dirty="0">
                <a:solidFill>
                  <a:schemeClr val="accent1">
                    <a:lumMod val="50000"/>
                  </a:schemeClr>
                </a:solidFill>
              </a:rPr>
              <a:t>Job Ads by Location</a:t>
            </a:r>
          </a:p>
          <a:p>
            <a:pPr marL="457200" indent="-457200" algn="l">
              <a:buFontTx/>
              <a:buChar char="-"/>
            </a:pPr>
            <a:r>
              <a:rPr lang="en-US" dirty="0">
                <a:solidFill>
                  <a:schemeClr val="accent1">
                    <a:lumMod val="50000"/>
                  </a:schemeClr>
                </a:solidFill>
              </a:rPr>
              <a:t>Employers With The Most Job Ads</a:t>
            </a:r>
          </a:p>
          <a:p>
            <a:pPr marL="457200" indent="-457200" algn="l">
              <a:buFontTx/>
              <a:buChar char="-"/>
            </a:pPr>
            <a:r>
              <a:rPr lang="en-US" dirty="0">
                <a:solidFill>
                  <a:schemeClr val="accent1">
                    <a:lumMod val="50000"/>
                  </a:schemeClr>
                </a:solidFill>
              </a:rPr>
              <a:t>Occupations With The Most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7" name="TextBox 6"/>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13</a:t>
            </a:fld>
            <a:endParaRPr lang="en-US" dirty="0"/>
          </a:p>
        </p:txBody>
      </p:sp>
    </p:spTree>
    <p:extLst>
      <p:ext uri="{BB962C8B-B14F-4D97-AF65-F5344CB8AC3E}">
        <p14:creationId xmlns:p14="http://schemas.microsoft.com/office/powerpoint/2010/main" val="21702898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0435" y="838202"/>
            <a:ext cx="5183150" cy="646331"/>
          </a:xfrm>
          <a:prstGeom prst="rect">
            <a:avLst/>
          </a:prstGeom>
        </p:spPr>
        <p:txBody>
          <a:bodyPr wrap="none">
            <a:spAutoFit/>
          </a:bodyPr>
          <a:lstStyle/>
          <a:p>
            <a:pPr algn="ctr"/>
            <a:r>
              <a:rPr lang="en-US" sz="3600" dirty="0"/>
              <a:t>Workforce Area Highlights </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6" name="TextBox 5"/>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14</a:t>
            </a:fld>
            <a:endParaRPr lang="en-US" dirty="0"/>
          </a:p>
        </p:txBody>
      </p:sp>
      <p:pic>
        <p:nvPicPr>
          <p:cNvPr id="4" name="Picture 3">
            <a:extLst>
              <a:ext uri="{FF2B5EF4-FFF2-40B4-BE49-F238E27FC236}">
                <a16:creationId xmlns:a16="http://schemas.microsoft.com/office/drawing/2014/main" id="{DEC739BB-8F3A-D9C8-B4D7-DE1354B74AFB}"/>
              </a:ext>
            </a:extLst>
          </p:cNvPr>
          <p:cNvPicPr>
            <a:picLocks noChangeAspect="1"/>
          </p:cNvPicPr>
          <p:nvPr/>
        </p:nvPicPr>
        <p:blipFill>
          <a:blip r:embed="rId2"/>
          <a:stretch>
            <a:fillRect/>
          </a:stretch>
        </p:blipFill>
        <p:spPr>
          <a:xfrm>
            <a:off x="673848" y="1676400"/>
            <a:ext cx="7796304" cy="3331940"/>
          </a:xfrm>
          <a:prstGeom prst="rect">
            <a:avLst/>
          </a:prstGeom>
        </p:spPr>
      </p:pic>
    </p:spTree>
    <p:extLst>
      <p:ext uri="{BB962C8B-B14F-4D97-AF65-F5344CB8AC3E}">
        <p14:creationId xmlns:p14="http://schemas.microsoft.com/office/powerpoint/2010/main" val="7325755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15</a:t>
            </a:fld>
            <a:endParaRPr lang="en-US" dirty="0"/>
          </a:p>
        </p:txBody>
      </p:sp>
      <p:pic>
        <p:nvPicPr>
          <p:cNvPr id="3" name="Picture 2">
            <a:extLst>
              <a:ext uri="{FF2B5EF4-FFF2-40B4-BE49-F238E27FC236}">
                <a16:creationId xmlns:a16="http://schemas.microsoft.com/office/drawing/2014/main" id="{485BC7FF-C517-AAAE-FAD5-B35C54F0B331}"/>
              </a:ext>
            </a:extLst>
          </p:cNvPr>
          <p:cNvPicPr>
            <a:picLocks noChangeAspect="1"/>
          </p:cNvPicPr>
          <p:nvPr/>
        </p:nvPicPr>
        <p:blipFill>
          <a:blip r:embed="rId2"/>
          <a:stretch>
            <a:fillRect/>
          </a:stretch>
        </p:blipFill>
        <p:spPr>
          <a:xfrm>
            <a:off x="2912269" y="457200"/>
            <a:ext cx="3319462" cy="5610209"/>
          </a:xfrm>
          <a:prstGeom prst="rect">
            <a:avLst/>
          </a:prstGeom>
        </p:spPr>
      </p:pic>
    </p:spTree>
    <p:extLst>
      <p:ext uri="{BB962C8B-B14F-4D97-AF65-F5344CB8AC3E}">
        <p14:creationId xmlns:p14="http://schemas.microsoft.com/office/powerpoint/2010/main" val="36058522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7" y="-152400"/>
            <a:ext cx="6965245" cy="930523"/>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16</a:t>
            </a:fld>
            <a:endParaRPr lang="en-US" dirty="0"/>
          </a:p>
        </p:txBody>
      </p:sp>
      <p:pic>
        <p:nvPicPr>
          <p:cNvPr id="3" name="Picture 2">
            <a:extLst>
              <a:ext uri="{FF2B5EF4-FFF2-40B4-BE49-F238E27FC236}">
                <a16:creationId xmlns:a16="http://schemas.microsoft.com/office/drawing/2014/main" id="{2AC813CD-AB86-BC14-62DD-F71655C3FC37}"/>
              </a:ext>
            </a:extLst>
          </p:cNvPr>
          <p:cNvPicPr>
            <a:picLocks noChangeAspect="1"/>
          </p:cNvPicPr>
          <p:nvPr/>
        </p:nvPicPr>
        <p:blipFill>
          <a:blip r:embed="rId2"/>
          <a:stretch>
            <a:fillRect/>
          </a:stretch>
        </p:blipFill>
        <p:spPr>
          <a:xfrm>
            <a:off x="2438400" y="1143000"/>
            <a:ext cx="4267200" cy="4790342"/>
          </a:xfrm>
          <a:prstGeom prst="rect">
            <a:avLst/>
          </a:prstGeom>
        </p:spPr>
      </p:pic>
    </p:spTree>
    <p:extLst>
      <p:ext uri="{BB962C8B-B14F-4D97-AF65-F5344CB8AC3E}">
        <p14:creationId xmlns:p14="http://schemas.microsoft.com/office/powerpoint/2010/main" val="3038054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6694"/>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Workforce Employers            </a:t>
            </a:r>
          </a:p>
          <a:p>
            <a:r>
              <a:rPr lang="en-US" sz="3200" dirty="0"/>
              <a:t>with the Most Job Ads</a:t>
            </a:r>
          </a:p>
        </p:txBody>
      </p:sp>
      <p:sp>
        <p:nvSpPr>
          <p:cNvPr id="13" name="TextBox 12"/>
          <p:cNvSpPr txBox="1"/>
          <p:nvPr/>
        </p:nvSpPr>
        <p:spPr>
          <a:xfrm>
            <a:off x="12192" y="6324602"/>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17</a:t>
            </a:fld>
            <a:endParaRPr lang="en-US" dirty="0"/>
          </a:p>
        </p:txBody>
      </p:sp>
      <p:pic>
        <p:nvPicPr>
          <p:cNvPr id="14" name="Picture 13">
            <a:extLst>
              <a:ext uri="{FF2B5EF4-FFF2-40B4-BE49-F238E27FC236}">
                <a16:creationId xmlns:a16="http://schemas.microsoft.com/office/drawing/2014/main" id="{F49F318E-2117-37F7-A1C2-F81A012BC76E}"/>
              </a:ext>
            </a:extLst>
          </p:cNvPr>
          <p:cNvPicPr>
            <a:picLocks noChangeAspect="1"/>
          </p:cNvPicPr>
          <p:nvPr/>
        </p:nvPicPr>
        <p:blipFill>
          <a:blip r:embed="rId2"/>
          <a:stretch>
            <a:fillRect/>
          </a:stretch>
        </p:blipFill>
        <p:spPr>
          <a:xfrm>
            <a:off x="1471612" y="1265643"/>
            <a:ext cx="6200775" cy="4772025"/>
          </a:xfrm>
          <a:prstGeom prst="rect">
            <a:avLst/>
          </a:prstGeom>
        </p:spPr>
      </p:pic>
    </p:spTree>
    <p:extLst>
      <p:ext uri="{BB962C8B-B14F-4D97-AF65-F5344CB8AC3E}">
        <p14:creationId xmlns:p14="http://schemas.microsoft.com/office/powerpoint/2010/main" val="3285028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6" y="2"/>
            <a:ext cx="6965245" cy="101765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Eastern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18</a:t>
            </a:fld>
            <a:endParaRPr lang="en-US" dirty="0"/>
          </a:p>
        </p:txBody>
      </p:sp>
      <p:pic>
        <p:nvPicPr>
          <p:cNvPr id="3" name="Picture 2">
            <a:extLst>
              <a:ext uri="{FF2B5EF4-FFF2-40B4-BE49-F238E27FC236}">
                <a16:creationId xmlns:a16="http://schemas.microsoft.com/office/drawing/2014/main" id="{96E50513-2FD5-D9B2-B023-7D54CB2DFBDA}"/>
              </a:ext>
            </a:extLst>
          </p:cNvPr>
          <p:cNvPicPr>
            <a:picLocks noChangeAspect="1"/>
          </p:cNvPicPr>
          <p:nvPr/>
        </p:nvPicPr>
        <p:blipFill>
          <a:blip r:embed="rId2"/>
          <a:stretch>
            <a:fillRect/>
          </a:stretch>
        </p:blipFill>
        <p:spPr>
          <a:xfrm>
            <a:off x="1009648" y="1156526"/>
            <a:ext cx="7124700" cy="4991100"/>
          </a:xfrm>
          <a:prstGeom prst="rect">
            <a:avLst/>
          </a:prstGeom>
        </p:spPr>
      </p:pic>
    </p:spTree>
    <p:extLst>
      <p:ext uri="{BB962C8B-B14F-4D97-AF65-F5344CB8AC3E}">
        <p14:creationId xmlns:p14="http://schemas.microsoft.com/office/powerpoint/2010/main" val="2237333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12192" y="6296514"/>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7" name="Slide Number Placeholder 1"/>
          <p:cNvSpPr txBox="1">
            <a:spLocks/>
          </p:cNvSpPr>
          <p:nvPr/>
        </p:nvSpPr>
        <p:spPr>
          <a:xfrm>
            <a:off x="6553200" y="6356352"/>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AE2E31F-ADBE-49C8-8764-A16796B8F595}" type="slidenum">
              <a:rPr lang="en-US" smtClean="0"/>
              <a:pPr/>
              <a:t>19</a:t>
            </a:fld>
            <a:endParaRPr lang="en-US" dirty="0"/>
          </a:p>
        </p:txBody>
      </p:sp>
      <p:pic>
        <p:nvPicPr>
          <p:cNvPr id="3" name="Picture 2">
            <a:extLst>
              <a:ext uri="{FF2B5EF4-FFF2-40B4-BE49-F238E27FC236}">
                <a16:creationId xmlns:a16="http://schemas.microsoft.com/office/drawing/2014/main" id="{9042325C-23A8-57F0-6824-207A5610C24C}"/>
              </a:ext>
            </a:extLst>
          </p:cNvPr>
          <p:cNvPicPr>
            <a:picLocks noChangeAspect="1"/>
          </p:cNvPicPr>
          <p:nvPr/>
        </p:nvPicPr>
        <p:blipFill>
          <a:blip r:embed="rId2"/>
          <a:stretch>
            <a:fillRect/>
          </a:stretch>
        </p:blipFill>
        <p:spPr>
          <a:xfrm>
            <a:off x="2743200" y="332320"/>
            <a:ext cx="3657600" cy="5935185"/>
          </a:xfrm>
          <a:prstGeom prst="rect">
            <a:avLst/>
          </a:prstGeom>
        </p:spPr>
      </p:pic>
    </p:spTree>
    <p:extLst>
      <p:ext uri="{BB962C8B-B14F-4D97-AF65-F5344CB8AC3E}">
        <p14:creationId xmlns:p14="http://schemas.microsoft.com/office/powerpoint/2010/main" val="3788687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21170" y="446580"/>
            <a:ext cx="3764044" cy="769441"/>
          </a:xfrm>
          <a:prstGeom prst="rect">
            <a:avLst/>
          </a:prstGeom>
        </p:spPr>
        <p:txBody>
          <a:bodyPr wrap="none">
            <a:spAutoFit/>
          </a:bodyPr>
          <a:lstStyle/>
          <a:p>
            <a:r>
              <a:rPr lang="en-US" sz="4400" dirty="0"/>
              <a:t>What is HWOL?</a:t>
            </a:r>
          </a:p>
        </p:txBody>
      </p:sp>
      <p:sp>
        <p:nvSpPr>
          <p:cNvPr id="3" name="Rectangle 2"/>
          <p:cNvSpPr/>
          <p:nvPr/>
        </p:nvSpPr>
        <p:spPr>
          <a:xfrm>
            <a:off x="381000" y="1600200"/>
            <a:ext cx="8382000" cy="4508927"/>
          </a:xfrm>
          <a:prstGeom prst="rect">
            <a:avLst/>
          </a:prstGeom>
        </p:spPr>
        <p:txBody>
          <a:bodyPr wrap="square">
            <a:spAutoFit/>
          </a:bodyPr>
          <a:lstStyle/>
          <a:p>
            <a:r>
              <a:rPr lang="en-US" sz="2400" b="1" dirty="0"/>
              <a:t>The Conference Board Help Wanted Online</a:t>
            </a:r>
            <a:r>
              <a:rPr lang="en-US" sz="2400" dirty="0"/>
              <a:t>® Data Series (HWOL) measures the number of new, first-time Online job postings  and jobs reposted from the previous month for over 50,000 Internet job boards, corporate boards and smaller job sites that serve niche markets and smaller geographic areas.</a:t>
            </a:r>
            <a:br>
              <a:rPr lang="en-US" sz="2400" dirty="0"/>
            </a:br>
            <a:br>
              <a:rPr lang="en-US" sz="2400" dirty="0"/>
            </a:br>
            <a:r>
              <a:rPr lang="en-US" sz="1300" b="0" i="0" u="none" strike="noStrike" dirty="0">
                <a:effectLst/>
                <a:latin typeface="Calibri" panose="020F0502020204030204" pitchFamily="34" charset="0"/>
              </a:rPr>
              <a:t>This workforce product was funded by a grant awarded by the U.S. Department of Labor's Employment and Training Administration. The product was created by the recipient and does not necessarily reflect the official position of the U.S. Department of Labor. The U.S. Department of Labor makes no guarantees, warranties, or assurances of any kind, express or implied, with respect to such information, including any information on linked sites and including, but not limited to, accuracy of the information or its completeness, timeliness, usefulness, adequacy, continued availability, or ownership. This product is copyrighted by the institution that created it. Internal use by an organization and/or personal use by an individual for non-commercial purposes is permissible. All other uses require the prior authorization of the copyright owner.</a:t>
            </a:r>
            <a:r>
              <a:rPr lang="en-US" sz="1300" dirty="0"/>
              <a:t> </a:t>
            </a:r>
            <a:br>
              <a:rPr lang="en-US" sz="1300" dirty="0"/>
            </a:br>
            <a:br>
              <a:rPr lang="en-US" sz="1300" dirty="0"/>
            </a:br>
            <a:br>
              <a:rPr lang="en-US" sz="1300" dirty="0"/>
            </a:br>
            <a:endParaRPr lang="en-US" sz="13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2</a:t>
            </a:fld>
            <a:endParaRPr lang="en-US" dirty="0"/>
          </a:p>
        </p:txBody>
      </p:sp>
    </p:spTree>
    <p:extLst>
      <p:ext uri="{BB962C8B-B14F-4D97-AF65-F5344CB8AC3E}">
        <p14:creationId xmlns:p14="http://schemas.microsoft.com/office/powerpoint/2010/main" val="1643660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539052" y="-2369"/>
            <a:ext cx="8062734" cy="76436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20</a:t>
            </a:fld>
            <a:endParaRPr lang="en-US" dirty="0"/>
          </a:p>
        </p:txBody>
      </p:sp>
      <p:pic>
        <p:nvPicPr>
          <p:cNvPr id="3" name="Picture 2">
            <a:extLst>
              <a:ext uri="{FF2B5EF4-FFF2-40B4-BE49-F238E27FC236}">
                <a16:creationId xmlns:a16="http://schemas.microsoft.com/office/drawing/2014/main" id="{7540D326-B8FD-8865-64AB-4BBBE8C0DD65}"/>
              </a:ext>
            </a:extLst>
          </p:cNvPr>
          <p:cNvPicPr>
            <a:picLocks noChangeAspect="1"/>
          </p:cNvPicPr>
          <p:nvPr/>
        </p:nvPicPr>
        <p:blipFill>
          <a:blip r:embed="rId2"/>
          <a:stretch>
            <a:fillRect/>
          </a:stretch>
        </p:blipFill>
        <p:spPr>
          <a:xfrm>
            <a:off x="1870646" y="857810"/>
            <a:ext cx="5399546" cy="5048250"/>
          </a:xfrm>
          <a:prstGeom prst="rect">
            <a:avLst/>
          </a:prstGeom>
        </p:spPr>
      </p:pic>
    </p:spTree>
    <p:extLst>
      <p:ext uri="{BB962C8B-B14F-4D97-AF65-F5344CB8AC3E}">
        <p14:creationId xmlns:p14="http://schemas.microsoft.com/office/powerpoint/2010/main" val="2111456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21</a:t>
            </a:fld>
            <a:endParaRPr lang="en-US" dirty="0"/>
          </a:p>
        </p:txBody>
      </p:sp>
      <p:pic>
        <p:nvPicPr>
          <p:cNvPr id="5" name="Picture 4">
            <a:extLst>
              <a:ext uri="{FF2B5EF4-FFF2-40B4-BE49-F238E27FC236}">
                <a16:creationId xmlns:a16="http://schemas.microsoft.com/office/drawing/2014/main" id="{F4C83F19-4B87-C364-901E-F3BC602FFF73}"/>
              </a:ext>
            </a:extLst>
          </p:cNvPr>
          <p:cNvPicPr>
            <a:picLocks noChangeAspect="1"/>
          </p:cNvPicPr>
          <p:nvPr/>
        </p:nvPicPr>
        <p:blipFill>
          <a:blip r:embed="rId2"/>
          <a:stretch>
            <a:fillRect/>
          </a:stretch>
        </p:blipFill>
        <p:spPr>
          <a:xfrm>
            <a:off x="1238250" y="1310020"/>
            <a:ext cx="6667500" cy="4772025"/>
          </a:xfrm>
          <a:prstGeom prst="rect">
            <a:avLst/>
          </a:prstGeom>
        </p:spPr>
      </p:pic>
    </p:spTree>
    <p:extLst>
      <p:ext uri="{BB962C8B-B14F-4D97-AF65-F5344CB8AC3E}">
        <p14:creationId xmlns:p14="http://schemas.microsoft.com/office/powerpoint/2010/main" val="3168631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890414" y="2"/>
            <a:ext cx="7363177"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22</a:t>
            </a:fld>
            <a:endParaRPr lang="en-US" dirty="0"/>
          </a:p>
        </p:txBody>
      </p:sp>
      <p:pic>
        <p:nvPicPr>
          <p:cNvPr id="5" name="Picture 4">
            <a:extLst>
              <a:ext uri="{FF2B5EF4-FFF2-40B4-BE49-F238E27FC236}">
                <a16:creationId xmlns:a16="http://schemas.microsoft.com/office/drawing/2014/main" id="{C73DA736-48F9-4DA6-AD06-DE1ED0C91C86}"/>
              </a:ext>
            </a:extLst>
          </p:cNvPr>
          <p:cNvPicPr>
            <a:picLocks noChangeAspect="1"/>
          </p:cNvPicPr>
          <p:nvPr/>
        </p:nvPicPr>
        <p:blipFill>
          <a:blip r:embed="rId2"/>
          <a:stretch>
            <a:fillRect/>
          </a:stretch>
        </p:blipFill>
        <p:spPr>
          <a:xfrm>
            <a:off x="1090612" y="1202487"/>
            <a:ext cx="6962775" cy="4991100"/>
          </a:xfrm>
          <a:prstGeom prst="rect">
            <a:avLst/>
          </a:prstGeom>
        </p:spPr>
      </p:pic>
    </p:spTree>
    <p:extLst>
      <p:ext uri="{BB962C8B-B14F-4D97-AF65-F5344CB8AC3E}">
        <p14:creationId xmlns:p14="http://schemas.microsoft.com/office/powerpoint/2010/main" val="33532487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23</a:t>
            </a:fld>
            <a:endParaRPr lang="en-US" dirty="0"/>
          </a:p>
        </p:txBody>
      </p:sp>
      <p:pic>
        <p:nvPicPr>
          <p:cNvPr id="3" name="Picture 2">
            <a:extLst>
              <a:ext uri="{FF2B5EF4-FFF2-40B4-BE49-F238E27FC236}">
                <a16:creationId xmlns:a16="http://schemas.microsoft.com/office/drawing/2014/main" id="{01F7C438-3EBD-E5E1-94FE-78C67A578C33}"/>
              </a:ext>
            </a:extLst>
          </p:cNvPr>
          <p:cNvPicPr>
            <a:picLocks noChangeAspect="1"/>
          </p:cNvPicPr>
          <p:nvPr/>
        </p:nvPicPr>
        <p:blipFill>
          <a:blip r:embed="rId2"/>
          <a:stretch>
            <a:fillRect/>
          </a:stretch>
        </p:blipFill>
        <p:spPr>
          <a:xfrm>
            <a:off x="2790825" y="698222"/>
            <a:ext cx="3562350" cy="5461555"/>
          </a:xfrm>
          <a:prstGeom prst="rect">
            <a:avLst/>
          </a:prstGeom>
        </p:spPr>
      </p:pic>
    </p:spTree>
    <p:extLst>
      <p:ext uri="{BB962C8B-B14F-4D97-AF65-F5344CB8AC3E}">
        <p14:creationId xmlns:p14="http://schemas.microsoft.com/office/powerpoint/2010/main" val="42756497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3" y="1"/>
            <a:ext cx="7591073" cy="9906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24</a:t>
            </a:fld>
            <a:endParaRPr lang="en-US" dirty="0"/>
          </a:p>
        </p:txBody>
      </p:sp>
      <p:pic>
        <p:nvPicPr>
          <p:cNvPr id="4" name="Picture 3">
            <a:extLst>
              <a:ext uri="{FF2B5EF4-FFF2-40B4-BE49-F238E27FC236}">
                <a16:creationId xmlns:a16="http://schemas.microsoft.com/office/drawing/2014/main" id="{DF09CA68-6428-26AF-0515-C39ACE887391}"/>
              </a:ext>
            </a:extLst>
          </p:cNvPr>
          <p:cNvPicPr>
            <a:picLocks noChangeAspect="1"/>
          </p:cNvPicPr>
          <p:nvPr/>
        </p:nvPicPr>
        <p:blipFill>
          <a:blip r:embed="rId2"/>
          <a:stretch>
            <a:fillRect/>
          </a:stretch>
        </p:blipFill>
        <p:spPr>
          <a:xfrm>
            <a:off x="2397754" y="953757"/>
            <a:ext cx="4348489" cy="5211192"/>
          </a:xfrm>
          <a:prstGeom prst="rect">
            <a:avLst/>
          </a:prstGeom>
        </p:spPr>
      </p:pic>
    </p:spTree>
    <p:extLst>
      <p:ext uri="{BB962C8B-B14F-4D97-AF65-F5344CB8AC3E}">
        <p14:creationId xmlns:p14="http://schemas.microsoft.com/office/powerpoint/2010/main" val="282876085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25</a:t>
            </a:fld>
            <a:endParaRPr lang="en-US" dirty="0">
              <a:solidFill>
                <a:schemeClr val="tx2"/>
              </a:solidFill>
            </a:endParaRPr>
          </a:p>
        </p:txBody>
      </p:sp>
      <p:pic>
        <p:nvPicPr>
          <p:cNvPr id="4" name="Picture 3">
            <a:extLst>
              <a:ext uri="{FF2B5EF4-FFF2-40B4-BE49-F238E27FC236}">
                <a16:creationId xmlns:a16="http://schemas.microsoft.com/office/drawing/2014/main" id="{8EC4B57E-9DA0-BA73-B91B-A3EB14F43362}"/>
              </a:ext>
            </a:extLst>
          </p:cNvPr>
          <p:cNvPicPr>
            <a:picLocks noChangeAspect="1"/>
          </p:cNvPicPr>
          <p:nvPr/>
        </p:nvPicPr>
        <p:blipFill>
          <a:blip r:embed="rId2"/>
          <a:stretch>
            <a:fillRect/>
          </a:stretch>
        </p:blipFill>
        <p:spPr>
          <a:xfrm>
            <a:off x="1485900" y="1358481"/>
            <a:ext cx="6172200" cy="4772025"/>
          </a:xfrm>
          <a:prstGeom prst="rect">
            <a:avLst/>
          </a:prstGeom>
        </p:spPr>
      </p:pic>
    </p:spTree>
    <p:extLst>
      <p:ext uri="{BB962C8B-B14F-4D97-AF65-F5344CB8AC3E}">
        <p14:creationId xmlns:p14="http://schemas.microsoft.com/office/powerpoint/2010/main" val="25316103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10843"/>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Northwest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26</a:t>
            </a:fld>
            <a:endParaRPr lang="en-US" dirty="0">
              <a:solidFill>
                <a:schemeClr val="tx2"/>
              </a:solidFill>
            </a:endParaRPr>
          </a:p>
        </p:txBody>
      </p:sp>
      <p:pic>
        <p:nvPicPr>
          <p:cNvPr id="3" name="Picture 2">
            <a:extLst>
              <a:ext uri="{FF2B5EF4-FFF2-40B4-BE49-F238E27FC236}">
                <a16:creationId xmlns:a16="http://schemas.microsoft.com/office/drawing/2014/main" id="{65D4BA51-902F-B0D4-78D3-058E5316BA40}"/>
              </a:ext>
            </a:extLst>
          </p:cNvPr>
          <p:cNvPicPr>
            <a:picLocks noChangeAspect="1"/>
          </p:cNvPicPr>
          <p:nvPr/>
        </p:nvPicPr>
        <p:blipFill>
          <a:blip r:embed="rId2"/>
          <a:stretch>
            <a:fillRect/>
          </a:stretch>
        </p:blipFill>
        <p:spPr>
          <a:xfrm>
            <a:off x="1062329" y="1191642"/>
            <a:ext cx="7019925" cy="4991100"/>
          </a:xfrm>
          <a:prstGeom prst="rect">
            <a:avLst/>
          </a:prstGeom>
        </p:spPr>
      </p:pic>
    </p:spTree>
    <p:extLst>
      <p:ext uri="{BB962C8B-B14F-4D97-AF65-F5344CB8AC3E}">
        <p14:creationId xmlns:p14="http://schemas.microsoft.com/office/powerpoint/2010/main" val="8942392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27</a:t>
            </a:fld>
            <a:endParaRPr lang="en-US" dirty="0"/>
          </a:p>
        </p:txBody>
      </p:sp>
      <p:pic>
        <p:nvPicPr>
          <p:cNvPr id="4" name="Picture 3">
            <a:extLst>
              <a:ext uri="{FF2B5EF4-FFF2-40B4-BE49-F238E27FC236}">
                <a16:creationId xmlns:a16="http://schemas.microsoft.com/office/drawing/2014/main" id="{7A5B1A6A-9167-7767-82CB-76CBB6CBFAF3}"/>
              </a:ext>
            </a:extLst>
          </p:cNvPr>
          <p:cNvPicPr>
            <a:picLocks noChangeAspect="1"/>
          </p:cNvPicPr>
          <p:nvPr/>
        </p:nvPicPr>
        <p:blipFill>
          <a:blip r:embed="rId2"/>
          <a:stretch>
            <a:fillRect/>
          </a:stretch>
        </p:blipFill>
        <p:spPr>
          <a:xfrm>
            <a:off x="2578894" y="136523"/>
            <a:ext cx="3986212" cy="6183889"/>
          </a:xfrm>
          <a:prstGeom prst="rect">
            <a:avLst/>
          </a:prstGeom>
        </p:spPr>
      </p:pic>
    </p:spTree>
    <p:extLst>
      <p:ext uri="{BB962C8B-B14F-4D97-AF65-F5344CB8AC3E}">
        <p14:creationId xmlns:p14="http://schemas.microsoft.com/office/powerpoint/2010/main" val="2293487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a:solidFill>
                  <a:schemeClr val="tx2"/>
                </a:solidFill>
              </a:rPr>
              <a:t>Connecticut Department of Labor – Research Office</a:t>
            </a:r>
            <a:br>
              <a:rPr lang="en-US" sz="900">
                <a:solidFill>
                  <a:schemeClr val="tx2"/>
                </a:solidFill>
              </a:rPr>
            </a:br>
            <a:r>
              <a:rPr lang="en-US" sz="900">
                <a:solidFill>
                  <a:schemeClr val="tx2"/>
                </a:solidFill>
              </a:rPr>
              <a:t>200 Folly Brook Blvd.</a:t>
            </a:r>
            <a:br>
              <a:rPr lang="en-US" sz="900">
                <a:solidFill>
                  <a:schemeClr val="tx2"/>
                </a:solidFill>
              </a:rPr>
            </a:br>
            <a:r>
              <a:rPr lang="en-US" sz="900">
                <a:solidFill>
                  <a:schemeClr val="tx2"/>
                </a:solidFill>
              </a:rPr>
              <a:t>Wethersfield, CT 06109</a:t>
            </a:r>
            <a:endParaRPr lang="en-US" sz="900" dirty="0">
              <a:solidFill>
                <a:schemeClr val="tx2"/>
              </a:solidFill>
            </a:endParaRPr>
          </a:p>
        </p:txBody>
      </p:sp>
      <p:sp>
        <p:nvSpPr>
          <p:cNvPr id="11" name="Title 1"/>
          <p:cNvSpPr txBox="1">
            <a:spLocks/>
          </p:cNvSpPr>
          <p:nvPr/>
        </p:nvSpPr>
        <p:spPr>
          <a:xfrm>
            <a:off x="776463" y="0"/>
            <a:ext cx="7591073" cy="9143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a:t>South Central WDA Job Ads by Location</a:t>
            </a:r>
            <a:endParaRPr lang="en-US" sz="3200" dirty="0"/>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a:solidFill>
                  <a:schemeClr val="tx2"/>
                </a:solidFill>
                <a:effectLst>
                  <a:outerShdw blurRad="50800" dist="38100" dir="13500000" algn="br" rotWithShape="0">
                    <a:prstClr val="black">
                      <a:alpha val="40000"/>
                    </a:prstClr>
                  </a:outerShdw>
                </a:effectLst>
              </a:rPr>
              <a:t>Help Wanted Online</a:t>
            </a:r>
            <a:endParaRPr lang="en-US" sz="2400" b="1" dirty="0">
              <a:solidFill>
                <a:schemeClr val="tx2"/>
              </a:solidFill>
              <a:effectLst>
                <a:outerShdw blurRad="50800" dist="38100" dir="13500000" algn="br" rotWithShape="0">
                  <a:prstClr val="black">
                    <a:alpha val="40000"/>
                  </a:prstClr>
                </a:outerShdw>
              </a:effectLst>
            </a:endParaRPr>
          </a:p>
        </p:txBody>
      </p:sp>
      <p:sp>
        <p:nvSpPr>
          <p:cNvPr id="2" name="Slide Number Placeholder 1"/>
          <p:cNvSpPr>
            <a:spLocks noGrp="1"/>
          </p:cNvSpPr>
          <p:nvPr>
            <p:ph type="sldNum" sz="quarter" idx="12"/>
          </p:nvPr>
        </p:nvSpPr>
        <p:spPr/>
        <p:txBody>
          <a:bodyPr/>
          <a:lstStyle/>
          <a:p>
            <a:fld id="{8AE2E31F-ADBE-49C8-8764-A16796B8F595}" type="slidenum">
              <a:rPr lang="en-US" smtClean="0"/>
              <a:t>28</a:t>
            </a:fld>
            <a:endParaRPr lang="en-US" dirty="0"/>
          </a:p>
        </p:txBody>
      </p:sp>
      <p:pic>
        <p:nvPicPr>
          <p:cNvPr id="4" name="Picture 3">
            <a:extLst>
              <a:ext uri="{FF2B5EF4-FFF2-40B4-BE49-F238E27FC236}">
                <a16:creationId xmlns:a16="http://schemas.microsoft.com/office/drawing/2014/main" id="{187CDC6C-9EA2-B22B-7C48-D55553E75F53}"/>
              </a:ext>
            </a:extLst>
          </p:cNvPr>
          <p:cNvPicPr>
            <a:picLocks noChangeAspect="1"/>
          </p:cNvPicPr>
          <p:nvPr/>
        </p:nvPicPr>
        <p:blipFill>
          <a:blip r:embed="rId2"/>
          <a:stretch>
            <a:fillRect/>
          </a:stretch>
        </p:blipFill>
        <p:spPr>
          <a:xfrm>
            <a:off x="1770717" y="984251"/>
            <a:ext cx="5602566" cy="4594104"/>
          </a:xfrm>
          <a:prstGeom prst="rect">
            <a:avLst/>
          </a:prstGeom>
        </p:spPr>
      </p:pic>
    </p:spTree>
    <p:extLst>
      <p:ext uri="{BB962C8B-B14F-4D97-AF65-F5344CB8AC3E}">
        <p14:creationId xmlns:p14="http://schemas.microsoft.com/office/powerpoint/2010/main" val="41011462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8739" y="-76200"/>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29</a:t>
            </a:fld>
            <a:endParaRPr lang="en-US" dirty="0"/>
          </a:p>
        </p:txBody>
      </p:sp>
      <p:pic>
        <p:nvPicPr>
          <p:cNvPr id="3" name="Picture 2">
            <a:extLst>
              <a:ext uri="{FF2B5EF4-FFF2-40B4-BE49-F238E27FC236}">
                <a16:creationId xmlns:a16="http://schemas.microsoft.com/office/drawing/2014/main" id="{29295CEC-E6CA-E692-DD28-73C8836F5A52}"/>
              </a:ext>
            </a:extLst>
          </p:cNvPr>
          <p:cNvPicPr>
            <a:picLocks noChangeAspect="1"/>
          </p:cNvPicPr>
          <p:nvPr/>
        </p:nvPicPr>
        <p:blipFill>
          <a:blip r:embed="rId2"/>
          <a:stretch>
            <a:fillRect/>
          </a:stretch>
        </p:blipFill>
        <p:spPr>
          <a:xfrm>
            <a:off x="1670998" y="1126285"/>
            <a:ext cx="5800725" cy="4962525"/>
          </a:xfrm>
          <a:prstGeom prst="rect">
            <a:avLst/>
          </a:prstGeom>
        </p:spPr>
      </p:pic>
    </p:spTree>
    <p:extLst>
      <p:ext uri="{BB962C8B-B14F-4D97-AF65-F5344CB8AC3E}">
        <p14:creationId xmlns:p14="http://schemas.microsoft.com/office/powerpoint/2010/main" val="2917157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55336" y="1143000"/>
            <a:ext cx="5833328" cy="1446550"/>
          </a:xfrm>
          <a:prstGeom prst="rect">
            <a:avLst/>
          </a:prstGeom>
        </p:spPr>
        <p:txBody>
          <a:bodyPr wrap="none">
            <a:spAutoFit/>
          </a:bodyPr>
          <a:lstStyle/>
          <a:p>
            <a:pPr algn="ctr"/>
            <a:r>
              <a:rPr lang="en-US" sz="4400" dirty="0"/>
              <a:t>Upcoming Release Dates</a:t>
            </a:r>
            <a:br>
              <a:rPr lang="en-US" sz="4400" dirty="0"/>
            </a:br>
            <a:endParaRPr lang="en-US" sz="4400" dirty="0"/>
          </a:p>
        </p:txBody>
      </p:sp>
      <p:sp>
        <p:nvSpPr>
          <p:cNvPr id="3" name="Rectangle 2"/>
          <p:cNvSpPr/>
          <p:nvPr/>
        </p:nvSpPr>
        <p:spPr>
          <a:xfrm>
            <a:off x="1130584" y="1521737"/>
            <a:ext cx="7251416" cy="1446550"/>
          </a:xfrm>
          <a:prstGeom prst="rect">
            <a:avLst/>
          </a:prstGeom>
        </p:spPr>
        <p:txBody>
          <a:bodyPr wrap="square">
            <a:spAutoFit/>
          </a:bodyPr>
          <a:lstStyle/>
          <a:p>
            <a:endParaRPr lang="en-US" sz="2200" dirty="0"/>
          </a:p>
          <a:p>
            <a:br>
              <a:rPr lang="en-US" sz="2200" dirty="0"/>
            </a:br>
            <a:br>
              <a:rPr lang="en-US" sz="2200" dirty="0"/>
            </a:br>
            <a:endParaRPr lang="en-US" sz="22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2286004" y="1752601"/>
            <a:ext cx="4572000" cy="3682226"/>
          </a:xfrm>
          <a:prstGeom prst="rect">
            <a:avLst/>
          </a:prstGeom>
        </p:spPr>
        <p:txBody>
          <a:bodyPr>
            <a:spAutoFit/>
          </a:bodyPr>
          <a:lstStyle/>
          <a:p>
            <a:pPr algn="ctr">
              <a:lnSpc>
                <a:spcPct val="150000"/>
              </a:lnSpc>
            </a:pPr>
            <a:br>
              <a:rPr lang="en-US" sz="1400" dirty="0"/>
            </a:br>
            <a:r>
              <a:rPr lang="en-US" sz="2400" b="1" dirty="0"/>
              <a:t>Monthly Report:</a:t>
            </a:r>
            <a:br>
              <a:rPr lang="en-US" sz="2400" b="1" dirty="0"/>
            </a:br>
            <a:r>
              <a:rPr lang="en-US" sz="2400" dirty="0"/>
              <a:t>April 16th, 2025</a:t>
            </a:r>
            <a:br>
              <a:rPr lang="en-US" sz="2400" dirty="0"/>
            </a:br>
            <a:r>
              <a:rPr lang="en-US" sz="2400" b="1" dirty="0"/>
              <a:t>Weekly New Ads Report:</a:t>
            </a:r>
            <a:br>
              <a:rPr lang="en-US" sz="2400" b="1" dirty="0"/>
            </a:br>
            <a:r>
              <a:rPr lang="en-US" sz="2400" dirty="0"/>
              <a:t>Updated every Tuesday</a:t>
            </a:r>
            <a:br>
              <a:rPr lang="en-US" sz="2400" dirty="0"/>
            </a:b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3</a:t>
            </a:fld>
            <a:endParaRPr lang="en-US" dirty="0"/>
          </a:p>
        </p:txBody>
      </p:sp>
    </p:spTree>
    <p:extLst>
      <p:ext uri="{BB962C8B-B14F-4D97-AF65-F5344CB8AC3E}">
        <p14:creationId xmlns:p14="http://schemas.microsoft.com/office/powerpoint/2010/main" val="4742702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 Central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30</a:t>
            </a:fld>
            <a:endParaRPr lang="en-US" dirty="0"/>
          </a:p>
        </p:txBody>
      </p:sp>
      <p:pic>
        <p:nvPicPr>
          <p:cNvPr id="4" name="Picture 3">
            <a:extLst>
              <a:ext uri="{FF2B5EF4-FFF2-40B4-BE49-F238E27FC236}">
                <a16:creationId xmlns:a16="http://schemas.microsoft.com/office/drawing/2014/main" id="{2CC4D433-E99D-562F-9A4C-3F26B526E155}"/>
              </a:ext>
            </a:extLst>
          </p:cNvPr>
          <p:cNvPicPr>
            <a:picLocks noChangeAspect="1"/>
          </p:cNvPicPr>
          <p:nvPr/>
        </p:nvPicPr>
        <p:blipFill>
          <a:blip r:embed="rId2"/>
          <a:stretch>
            <a:fillRect/>
          </a:stretch>
        </p:blipFill>
        <p:spPr>
          <a:xfrm>
            <a:off x="1200150" y="1202487"/>
            <a:ext cx="6743700" cy="4991100"/>
          </a:xfrm>
          <a:prstGeom prst="rect">
            <a:avLst/>
          </a:prstGeom>
        </p:spPr>
      </p:pic>
    </p:spTree>
    <p:extLst>
      <p:ext uri="{BB962C8B-B14F-4D97-AF65-F5344CB8AC3E}">
        <p14:creationId xmlns:p14="http://schemas.microsoft.com/office/powerpoint/2010/main" val="13630317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E06C9A-9B9E-3E5D-4075-40D9B1B950D4}"/>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27AAB785-EF50-A05B-DB9D-A1B1E82DFC8E}"/>
              </a:ext>
            </a:extLst>
          </p:cNvPr>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9" name="TextBox 8">
            <a:extLst>
              <a:ext uri="{FF2B5EF4-FFF2-40B4-BE49-F238E27FC236}">
                <a16:creationId xmlns:a16="http://schemas.microsoft.com/office/drawing/2014/main" id="{94934572-98A6-17D4-111F-0E006545235D}"/>
              </a:ext>
            </a:extLst>
          </p:cNvPr>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a:extLst>
              <a:ext uri="{FF2B5EF4-FFF2-40B4-BE49-F238E27FC236}">
                <a16:creationId xmlns:a16="http://schemas.microsoft.com/office/drawing/2014/main" id="{CAAFCD41-71A1-FD7F-18EA-75D2B479209E}"/>
              </a:ext>
            </a:extLst>
          </p:cNvPr>
          <p:cNvSpPr>
            <a:spLocks noGrp="1"/>
          </p:cNvSpPr>
          <p:nvPr>
            <p:ph type="sldNum" sz="quarter" idx="12"/>
          </p:nvPr>
        </p:nvSpPr>
        <p:spPr/>
        <p:txBody>
          <a:bodyPr/>
          <a:lstStyle/>
          <a:p>
            <a:fld id="{8AE2E31F-ADBE-49C8-8764-A16796B8F595}" type="slidenum">
              <a:rPr lang="en-US" smtClean="0"/>
              <a:t>31</a:t>
            </a:fld>
            <a:endParaRPr lang="en-US" dirty="0"/>
          </a:p>
        </p:txBody>
      </p:sp>
      <p:pic>
        <p:nvPicPr>
          <p:cNvPr id="4" name="Picture 3">
            <a:extLst>
              <a:ext uri="{FF2B5EF4-FFF2-40B4-BE49-F238E27FC236}">
                <a16:creationId xmlns:a16="http://schemas.microsoft.com/office/drawing/2014/main" id="{701CADBE-071B-7C5E-5E7C-6F933754BF1F}"/>
              </a:ext>
            </a:extLst>
          </p:cNvPr>
          <p:cNvPicPr>
            <a:picLocks noChangeAspect="1"/>
          </p:cNvPicPr>
          <p:nvPr/>
        </p:nvPicPr>
        <p:blipFill>
          <a:blip r:embed="rId2"/>
          <a:stretch>
            <a:fillRect/>
          </a:stretch>
        </p:blipFill>
        <p:spPr>
          <a:xfrm>
            <a:off x="2764631" y="404738"/>
            <a:ext cx="3614737" cy="5847694"/>
          </a:xfrm>
          <a:prstGeom prst="rect">
            <a:avLst/>
          </a:prstGeom>
        </p:spPr>
      </p:pic>
    </p:spTree>
    <p:extLst>
      <p:ext uri="{BB962C8B-B14F-4D97-AF65-F5344CB8AC3E}">
        <p14:creationId xmlns:p14="http://schemas.microsoft.com/office/powerpoint/2010/main" val="25833100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776466" y="2"/>
            <a:ext cx="7591073"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Job Ads by Location</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32</a:t>
            </a:fld>
            <a:endParaRPr lang="en-US" dirty="0"/>
          </a:p>
        </p:txBody>
      </p:sp>
      <p:pic>
        <p:nvPicPr>
          <p:cNvPr id="4" name="Picture 3">
            <a:extLst>
              <a:ext uri="{FF2B5EF4-FFF2-40B4-BE49-F238E27FC236}">
                <a16:creationId xmlns:a16="http://schemas.microsoft.com/office/drawing/2014/main" id="{A8C430DC-7BA3-66DC-C5B4-D4112F0DDCBA}"/>
              </a:ext>
            </a:extLst>
          </p:cNvPr>
          <p:cNvPicPr>
            <a:picLocks noChangeAspect="1"/>
          </p:cNvPicPr>
          <p:nvPr/>
        </p:nvPicPr>
        <p:blipFill>
          <a:blip r:embed="rId2"/>
          <a:stretch>
            <a:fillRect/>
          </a:stretch>
        </p:blipFill>
        <p:spPr>
          <a:xfrm>
            <a:off x="1763037" y="1676400"/>
            <a:ext cx="4880309" cy="3143250"/>
          </a:xfrm>
          <a:prstGeom prst="rect">
            <a:avLst/>
          </a:prstGeom>
        </p:spPr>
      </p:pic>
    </p:spTree>
    <p:extLst>
      <p:ext uri="{BB962C8B-B14F-4D97-AF65-F5344CB8AC3E}">
        <p14:creationId xmlns:p14="http://schemas.microsoft.com/office/powerpoint/2010/main" val="11438597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9" y="2"/>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Employers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33</a:t>
            </a:fld>
            <a:endParaRPr lang="en-US" dirty="0"/>
          </a:p>
        </p:txBody>
      </p:sp>
      <p:pic>
        <p:nvPicPr>
          <p:cNvPr id="3" name="Picture 2">
            <a:extLst>
              <a:ext uri="{FF2B5EF4-FFF2-40B4-BE49-F238E27FC236}">
                <a16:creationId xmlns:a16="http://schemas.microsoft.com/office/drawing/2014/main" id="{C3AB6075-6F22-1841-9F78-5C4D1AFC8A53}"/>
              </a:ext>
            </a:extLst>
          </p:cNvPr>
          <p:cNvPicPr>
            <a:picLocks noChangeAspect="1"/>
          </p:cNvPicPr>
          <p:nvPr/>
        </p:nvPicPr>
        <p:blipFill>
          <a:blip r:embed="rId2"/>
          <a:stretch>
            <a:fillRect/>
          </a:stretch>
        </p:blipFill>
        <p:spPr>
          <a:xfrm>
            <a:off x="1571625" y="1234307"/>
            <a:ext cx="6000750" cy="4962525"/>
          </a:xfrm>
          <a:prstGeom prst="rect">
            <a:avLst/>
          </a:prstGeom>
        </p:spPr>
      </p:pic>
    </p:spTree>
    <p:extLst>
      <p:ext uri="{BB962C8B-B14F-4D97-AF65-F5344CB8AC3E}">
        <p14:creationId xmlns:p14="http://schemas.microsoft.com/office/powerpoint/2010/main" val="280521454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itle 1"/>
          <p:cNvSpPr txBox="1">
            <a:spLocks/>
          </p:cNvSpPr>
          <p:nvPr/>
        </p:nvSpPr>
        <p:spPr>
          <a:xfrm>
            <a:off x="1089375" y="-135685"/>
            <a:ext cx="6965245" cy="120248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Southwest WDA Occupations            </a:t>
            </a:r>
          </a:p>
          <a:p>
            <a:r>
              <a:rPr lang="en-US" sz="3200" dirty="0"/>
              <a:t>with the Most Job Ads</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34</a:t>
            </a:fld>
            <a:endParaRPr lang="en-US" dirty="0"/>
          </a:p>
        </p:txBody>
      </p:sp>
      <p:pic>
        <p:nvPicPr>
          <p:cNvPr id="3" name="Picture 2">
            <a:extLst>
              <a:ext uri="{FF2B5EF4-FFF2-40B4-BE49-F238E27FC236}">
                <a16:creationId xmlns:a16="http://schemas.microsoft.com/office/drawing/2014/main" id="{0981314F-4E12-7DB3-BF8C-0CA39837808B}"/>
              </a:ext>
            </a:extLst>
          </p:cNvPr>
          <p:cNvPicPr>
            <a:picLocks noChangeAspect="1"/>
          </p:cNvPicPr>
          <p:nvPr/>
        </p:nvPicPr>
        <p:blipFill>
          <a:blip r:embed="rId2"/>
          <a:stretch>
            <a:fillRect/>
          </a:stretch>
        </p:blipFill>
        <p:spPr>
          <a:xfrm>
            <a:off x="1123947" y="1115718"/>
            <a:ext cx="6896100" cy="4991100"/>
          </a:xfrm>
          <a:prstGeom prst="rect">
            <a:avLst/>
          </a:prstGeom>
        </p:spPr>
      </p:pic>
    </p:spTree>
    <p:extLst>
      <p:ext uri="{BB962C8B-B14F-4D97-AF65-F5344CB8AC3E}">
        <p14:creationId xmlns:p14="http://schemas.microsoft.com/office/powerpoint/2010/main" val="238186401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2"/>
          <p:cNvSpPr txBox="1">
            <a:spLocks/>
          </p:cNvSpPr>
          <p:nvPr/>
        </p:nvSpPr>
        <p:spPr>
          <a:xfrm>
            <a:off x="1463040" y="1219200"/>
            <a:ext cx="6196405" cy="4503869"/>
          </a:xfrm>
          <a:prstGeom prst="rect">
            <a:avLst/>
          </a:prstGeom>
        </p:spPr>
        <p:txBody>
          <a:bodyPr vert="horz" lIns="91440" tIns="45720" rIns="91440" bIns="45720" rtlCol="0">
            <a:normAutofit fontScale="85000" lnSpcReduction="2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dirty="0">
                <a:solidFill>
                  <a:schemeClr val="tx1"/>
                </a:solidFill>
              </a:rPr>
              <a:t>All advertisement data used in this publication is from the Conference Board’s Help Wanted Online data series. </a:t>
            </a:r>
          </a:p>
          <a:p>
            <a:endParaRPr lang="en-US" dirty="0">
              <a:solidFill>
                <a:schemeClr val="tx1"/>
              </a:solidFill>
            </a:endParaRPr>
          </a:p>
          <a:p>
            <a:r>
              <a:rPr lang="en-US" dirty="0">
                <a:solidFill>
                  <a:schemeClr val="tx1"/>
                </a:solidFill>
              </a:rPr>
              <a:t>For more information or data requests, contact Matthew Krzyzek in the Office of Research at the Department of Labor.</a:t>
            </a:r>
          </a:p>
          <a:p>
            <a:r>
              <a:rPr lang="en-US" dirty="0">
                <a:solidFill>
                  <a:schemeClr val="tx1"/>
                </a:solidFill>
              </a:rPr>
              <a:t>Matthew.Krzyzek@ct.gov</a:t>
            </a:r>
          </a:p>
          <a:p>
            <a:endParaRPr lang="en-US" dirty="0">
              <a:solidFill>
                <a:schemeClr val="tx1"/>
              </a:solidFill>
            </a:endParaRPr>
          </a:p>
          <a:p>
            <a:endParaRPr lang="en-US" dirty="0">
              <a:solidFill>
                <a:schemeClr val="tx1"/>
              </a:solidFill>
            </a:endParaRPr>
          </a:p>
          <a:p>
            <a:r>
              <a:rPr lang="en-US" sz="1200" dirty="0">
                <a:solidFill>
                  <a:schemeClr val="tx1"/>
                </a:solidFill>
              </a:rPr>
              <a:t>For more Connecticut Labor Market Information visit: </a:t>
            </a:r>
          </a:p>
          <a:p>
            <a:r>
              <a:rPr lang="en-US" sz="1200" dirty="0">
                <a:solidFill>
                  <a:schemeClr val="tx1"/>
                </a:solidFill>
              </a:rPr>
              <a:t>www.ctdol.state.ct.us/lmi</a:t>
            </a:r>
          </a:p>
          <a:p>
            <a:r>
              <a:rPr lang="en-US" sz="1200" dirty="0">
                <a:solidFill>
                  <a:schemeClr val="tx1"/>
                </a:solidFill>
              </a:rPr>
              <a:t>https://www.facebook.com/ctlmi</a:t>
            </a:r>
          </a:p>
          <a:p>
            <a:r>
              <a:rPr lang="en-US" sz="1200" dirty="0">
                <a:solidFill>
                  <a:schemeClr val="tx1"/>
                </a:solidFill>
              </a:rPr>
              <a:t>Twitter: @DOL_Research</a:t>
            </a:r>
            <a:endParaRPr lang="en-US" dirty="0">
              <a:solidFill>
                <a:schemeClr val="tx1"/>
              </a:solidFill>
            </a:endParaRP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solidFill>
                  <a:schemeClr val="tx2"/>
                </a:solidFill>
              </a:rPr>
              <a:t>35</a:t>
            </a:fld>
            <a:endParaRPr lang="en-US" dirty="0">
              <a:solidFill>
                <a:schemeClr val="tx2"/>
              </a:solidFill>
            </a:endParaRPr>
          </a:p>
        </p:txBody>
      </p:sp>
    </p:spTree>
    <p:extLst>
      <p:ext uri="{BB962C8B-B14F-4D97-AF65-F5344CB8AC3E}">
        <p14:creationId xmlns:p14="http://schemas.microsoft.com/office/powerpoint/2010/main" val="21977841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6684" y="1143000"/>
            <a:ext cx="8910645" cy="769441"/>
          </a:xfrm>
          <a:prstGeom prst="rect">
            <a:avLst/>
          </a:prstGeom>
        </p:spPr>
        <p:txBody>
          <a:bodyPr wrap="none">
            <a:spAutoFit/>
          </a:bodyPr>
          <a:lstStyle/>
          <a:p>
            <a:pPr algn="ctr"/>
            <a:r>
              <a:rPr lang="en-US" sz="4400" dirty="0"/>
              <a:t>Statewide Weekly HWOL New Job Ads</a:t>
            </a:r>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5" name="Rectangle 14"/>
          <p:cNvSpPr/>
          <p:nvPr/>
        </p:nvSpPr>
        <p:spPr>
          <a:xfrm>
            <a:off x="0" y="1890875"/>
            <a:ext cx="9144000" cy="4236224"/>
          </a:xfrm>
          <a:prstGeom prst="rect">
            <a:avLst/>
          </a:prstGeom>
        </p:spPr>
        <p:txBody>
          <a:bodyPr wrap="square">
            <a:spAutoFit/>
          </a:bodyPr>
          <a:lstStyle/>
          <a:p>
            <a:pPr algn="ctr">
              <a:lnSpc>
                <a:spcPct val="150000"/>
              </a:lnSpc>
            </a:pPr>
            <a:br>
              <a:rPr lang="en-US" sz="1400" dirty="0"/>
            </a:br>
            <a:r>
              <a:rPr lang="en-US" sz="2400" b="1" dirty="0"/>
              <a:t>Information on weekly new job ads by Employer, Industry, and Occupation can be found at:</a:t>
            </a:r>
            <a:br>
              <a:rPr lang="en-US" sz="2400" b="1" dirty="0"/>
            </a:br>
            <a:r>
              <a:rPr lang="en-US" sz="2400" b="1" dirty="0">
                <a:hlinkClick r:id="rId2"/>
              </a:rPr>
              <a:t>https://www1.ctdol.state.ct.us/lmi/hwol.asp</a:t>
            </a:r>
            <a:br>
              <a:rPr lang="en-US" sz="2400" b="1" dirty="0"/>
            </a:br>
            <a:br>
              <a:rPr lang="en-US" sz="2400" b="1" dirty="0"/>
            </a:br>
            <a:r>
              <a:rPr lang="en-US" sz="2400" b="1" dirty="0"/>
              <a:t>This Information is updated every Tuesday.</a:t>
            </a:r>
          </a:p>
          <a:p>
            <a:pPr algn="ctr">
              <a:lnSpc>
                <a:spcPct val="150000"/>
              </a:lnSpc>
            </a:pPr>
            <a:r>
              <a:rPr lang="en-US" sz="2400" dirty="0"/>
              <a:t> </a:t>
            </a:r>
          </a:p>
          <a:p>
            <a:pPr algn="ctr">
              <a:lnSpc>
                <a:spcPct val="150000"/>
              </a:lnSpc>
            </a:pPr>
            <a:endParaRPr lang="en-US" sz="2400" dirty="0"/>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4</a:t>
            </a:fld>
            <a:endParaRPr lang="en-US" dirty="0"/>
          </a:p>
        </p:txBody>
      </p:sp>
    </p:spTree>
    <p:extLst>
      <p:ext uri="{BB962C8B-B14F-4D97-AF65-F5344CB8AC3E}">
        <p14:creationId xmlns:p14="http://schemas.microsoft.com/office/powerpoint/2010/main" val="1585681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05056" y="379380"/>
            <a:ext cx="6933886" cy="2123658"/>
          </a:xfrm>
          <a:prstGeom prst="rect">
            <a:avLst/>
          </a:prstGeom>
        </p:spPr>
        <p:txBody>
          <a:bodyPr wrap="none">
            <a:spAutoFit/>
          </a:bodyPr>
          <a:lstStyle/>
          <a:p>
            <a:r>
              <a:rPr lang="en-US" sz="4400" dirty="0"/>
              <a:t>Statewide Monthly Highlights</a:t>
            </a:r>
            <a:br>
              <a:rPr lang="en-US" sz="4400" dirty="0"/>
            </a:br>
            <a:br>
              <a:rPr lang="en-US" sz="4400" dirty="0"/>
            </a:br>
            <a:endParaRPr lang="en-US" sz="4400" dirty="0"/>
          </a:p>
        </p:txBody>
      </p:sp>
      <p:sp>
        <p:nvSpPr>
          <p:cNvPr id="10" name="Rectangle 9"/>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3" name="TextBox 2"/>
          <p:cNvSpPr txBox="1"/>
          <p:nvPr/>
        </p:nvSpPr>
        <p:spPr>
          <a:xfrm>
            <a:off x="571501" y="1676400"/>
            <a:ext cx="8000997" cy="3308598"/>
          </a:xfrm>
          <a:prstGeom prst="rect">
            <a:avLst/>
          </a:prstGeom>
          <a:noFill/>
        </p:spPr>
        <p:txBody>
          <a:bodyPr wrap="square" rtlCol="0">
            <a:spAutoFit/>
          </a:bodyPr>
          <a:lstStyle/>
          <a:p>
            <a:r>
              <a:rPr lang="en-US" sz="1900" dirty="0"/>
              <a:t>-</a:t>
            </a:r>
            <a:r>
              <a:rPr lang="en-US" sz="1900" b="1" dirty="0"/>
              <a:t>Total postings </a:t>
            </a:r>
            <a:r>
              <a:rPr lang="en-US" sz="1900" dirty="0"/>
              <a:t>in Connecticut was 76,423 in February 2026, down slightly from a January 2025 posting count of 76,720.</a:t>
            </a:r>
            <a:br>
              <a:rPr lang="en-US" sz="1900" dirty="0"/>
            </a:br>
            <a:br>
              <a:rPr lang="en-US" sz="1900" dirty="0"/>
            </a:br>
            <a:r>
              <a:rPr lang="en-US" sz="1900" dirty="0"/>
              <a:t>-</a:t>
            </a:r>
            <a:r>
              <a:rPr lang="en-US" sz="1900" b="1" dirty="0"/>
              <a:t>Industry sectors </a:t>
            </a:r>
            <a:r>
              <a:rPr lang="en-US" sz="1900" dirty="0"/>
              <a:t>with the most job postings were </a:t>
            </a:r>
            <a:r>
              <a:rPr lang="en-US" sz="1900" b="1" dirty="0"/>
              <a:t>Health Care and Social Assistance</a:t>
            </a:r>
            <a:r>
              <a:rPr lang="en-US" sz="1900" dirty="0"/>
              <a:t> (16,923 postings), </a:t>
            </a:r>
            <a:r>
              <a:rPr lang="en-US" sz="1900" b="1" dirty="0"/>
              <a:t>Retail Trade </a:t>
            </a:r>
            <a:r>
              <a:rPr lang="en-US" sz="1900" dirty="0"/>
              <a:t>(8,827 posting), </a:t>
            </a:r>
            <a:r>
              <a:rPr lang="en-US" sz="1900" b="1" dirty="0"/>
              <a:t>Manufacturing </a:t>
            </a:r>
            <a:r>
              <a:rPr lang="en-US" sz="1900" dirty="0"/>
              <a:t>(6,393 postings), and </a:t>
            </a:r>
            <a:r>
              <a:rPr lang="en-US" sz="1900" b="1" dirty="0"/>
              <a:t>Professional, Scientific, and Technical Services</a:t>
            </a:r>
          </a:p>
          <a:p>
            <a:r>
              <a:rPr lang="en-US" sz="1900" dirty="0"/>
              <a:t>(5,359 postings).</a:t>
            </a:r>
            <a:br>
              <a:rPr lang="en-US" sz="1900" dirty="0"/>
            </a:br>
            <a:endParaRPr lang="en-US" sz="1900" b="1" dirty="0"/>
          </a:p>
          <a:p>
            <a:r>
              <a:rPr lang="en-US" sz="1900" dirty="0"/>
              <a:t>-</a:t>
            </a:r>
            <a:r>
              <a:rPr lang="en-US" sz="1900" b="1" dirty="0"/>
              <a:t>Occupations </a:t>
            </a:r>
            <a:r>
              <a:rPr lang="en-US" sz="1900" dirty="0"/>
              <a:t>with the most postings were </a:t>
            </a:r>
            <a:r>
              <a:rPr lang="en-US" sz="1900" b="1" dirty="0"/>
              <a:t>Registered Nurses  </a:t>
            </a:r>
            <a:r>
              <a:rPr lang="en-US" sz="1900" dirty="0"/>
              <a:t>(5,850 postings), </a:t>
            </a:r>
            <a:r>
              <a:rPr lang="en-US" sz="1900" b="1" dirty="0"/>
              <a:t>Home Health and Personal Care Aides </a:t>
            </a:r>
            <a:r>
              <a:rPr lang="en-US" sz="1900" dirty="0"/>
              <a:t>(2,785 postings), </a:t>
            </a:r>
            <a:r>
              <a:rPr lang="en-US" sz="1900" b="1" dirty="0"/>
              <a:t>Retail Salespersons </a:t>
            </a:r>
            <a:r>
              <a:rPr lang="en-US" sz="1900" dirty="0"/>
              <a:t>(2,383 postings) and </a:t>
            </a:r>
            <a:r>
              <a:rPr lang="en-US" sz="1900" b="1" dirty="0"/>
              <a:t>Supervisors of Retail Sales Workers </a:t>
            </a:r>
            <a:r>
              <a:rPr lang="en-US" sz="1900" dirty="0"/>
              <a:t>(1,653 postings).</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4" name="Slide Number Placeholder 3"/>
          <p:cNvSpPr>
            <a:spLocks noGrp="1"/>
          </p:cNvSpPr>
          <p:nvPr>
            <p:ph type="sldNum" sz="quarter" idx="12"/>
          </p:nvPr>
        </p:nvSpPr>
        <p:spPr/>
        <p:txBody>
          <a:bodyPr/>
          <a:lstStyle/>
          <a:p>
            <a:fld id="{8AE2E31F-ADBE-49C8-8764-A16796B8F595}" type="slidenum">
              <a:rPr lang="en-US" smtClean="0"/>
              <a:t>5</a:t>
            </a:fld>
            <a:endParaRPr lang="en-US" dirty="0"/>
          </a:p>
        </p:txBody>
      </p:sp>
    </p:spTree>
    <p:extLst>
      <p:ext uri="{BB962C8B-B14F-4D97-AF65-F5344CB8AC3E}">
        <p14:creationId xmlns:p14="http://schemas.microsoft.com/office/powerpoint/2010/main" val="2574863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688974" y="280388"/>
            <a:ext cx="7766051" cy="554017"/>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200" dirty="0"/>
              <a:t>Top Skills in Connecticut Job Ads</a:t>
            </a:r>
            <a:br>
              <a:rPr lang="en-US" sz="3200" dirty="0"/>
            </a:br>
            <a:endParaRPr lang="en-US" sz="1600" dirty="0"/>
          </a:p>
        </p:txBody>
      </p:sp>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3" name="TextBox 12"/>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6</a:t>
            </a:fld>
            <a:endParaRPr lang="en-US" dirty="0"/>
          </a:p>
        </p:txBody>
      </p:sp>
      <p:pic>
        <p:nvPicPr>
          <p:cNvPr id="5" name="Picture 4">
            <a:extLst>
              <a:ext uri="{FF2B5EF4-FFF2-40B4-BE49-F238E27FC236}">
                <a16:creationId xmlns:a16="http://schemas.microsoft.com/office/drawing/2014/main" id="{DA1F21B9-DE11-881A-659F-487AD873A588}"/>
              </a:ext>
            </a:extLst>
          </p:cNvPr>
          <p:cNvPicPr>
            <a:picLocks noChangeAspect="1"/>
          </p:cNvPicPr>
          <p:nvPr/>
        </p:nvPicPr>
        <p:blipFill>
          <a:blip r:embed="rId2"/>
          <a:stretch>
            <a:fillRect/>
          </a:stretch>
        </p:blipFill>
        <p:spPr>
          <a:xfrm>
            <a:off x="303410" y="1040322"/>
            <a:ext cx="8537180" cy="4010025"/>
          </a:xfrm>
          <a:prstGeom prst="rect">
            <a:avLst/>
          </a:prstGeom>
        </p:spPr>
      </p:pic>
    </p:spTree>
    <p:extLst>
      <p:ext uri="{BB962C8B-B14F-4D97-AF65-F5344CB8AC3E}">
        <p14:creationId xmlns:p14="http://schemas.microsoft.com/office/powerpoint/2010/main" val="2003885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4" name="TextBox 13"/>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7</a:t>
            </a:fld>
            <a:endParaRPr lang="en-US" dirty="0"/>
          </a:p>
        </p:txBody>
      </p:sp>
      <p:pic>
        <p:nvPicPr>
          <p:cNvPr id="3" name="Picture 2">
            <a:extLst>
              <a:ext uri="{FF2B5EF4-FFF2-40B4-BE49-F238E27FC236}">
                <a16:creationId xmlns:a16="http://schemas.microsoft.com/office/drawing/2014/main" id="{4AD856D5-0FC2-477C-8ED3-B8961339EEF3}"/>
              </a:ext>
            </a:extLst>
          </p:cNvPr>
          <p:cNvPicPr>
            <a:picLocks noChangeAspect="1"/>
          </p:cNvPicPr>
          <p:nvPr/>
        </p:nvPicPr>
        <p:blipFill>
          <a:blip r:embed="rId2"/>
          <a:stretch>
            <a:fillRect/>
          </a:stretch>
        </p:blipFill>
        <p:spPr>
          <a:xfrm>
            <a:off x="447392" y="533400"/>
            <a:ext cx="8249216" cy="5410200"/>
          </a:xfrm>
          <a:prstGeom prst="rect">
            <a:avLst/>
          </a:prstGeom>
        </p:spPr>
      </p:pic>
    </p:spTree>
    <p:extLst>
      <p:ext uri="{BB962C8B-B14F-4D97-AF65-F5344CB8AC3E}">
        <p14:creationId xmlns:p14="http://schemas.microsoft.com/office/powerpoint/2010/main" val="5167023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1" name="TextBox 10"/>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3" name="Slide Number Placeholder 2"/>
          <p:cNvSpPr>
            <a:spLocks noGrp="1"/>
          </p:cNvSpPr>
          <p:nvPr>
            <p:ph type="sldNum" sz="quarter" idx="12"/>
          </p:nvPr>
        </p:nvSpPr>
        <p:spPr/>
        <p:txBody>
          <a:bodyPr/>
          <a:lstStyle/>
          <a:p>
            <a:fld id="{8AE2E31F-ADBE-49C8-8764-A16796B8F595}" type="slidenum">
              <a:rPr lang="en-US" smtClean="0"/>
              <a:t>8</a:t>
            </a:fld>
            <a:endParaRPr lang="en-US" dirty="0"/>
          </a:p>
        </p:txBody>
      </p:sp>
      <p:pic>
        <p:nvPicPr>
          <p:cNvPr id="2" name="Picture 1">
            <a:extLst>
              <a:ext uri="{FF2B5EF4-FFF2-40B4-BE49-F238E27FC236}">
                <a16:creationId xmlns:a16="http://schemas.microsoft.com/office/drawing/2014/main" id="{519F84A3-D7EA-81E8-FDC2-49CA031EB787}"/>
              </a:ext>
            </a:extLst>
          </p:cNvPr>
          <p:cNvPicPr>
            <a:picLocks noChangeAspect="1"/>
          </p:cNvPicPr>
          <p:nvPr/>
        </p:nvPicPr>
        <p:blipFill>
          <a:blip r:embed="rId2"/>
          <a:stretch>
            <a:fillRect/>
          </a:stretch>
        </p:blipFill>
        <p:spPr>
          <a:xfrm>
            <a:off x="2688431" y="457200"/>
            <a:ext cx="3767137" cy="5666446"/>
          </a:xfrm>
          <a:prstGeom prst="rect">
            <a:avLst/>
          </a:prstGeom>
        </p:spPr>
      </p:pic>
    </p:spTree>
    <p:extLst>
      <p:ext uri="{BB962C8B-B14F-4D97-AF65-F5344CB8AC3E}">
        <p14:creationId xmlns:p14="http://schemas.microsoft.com/office/powerpoint/2010/main" val="3435499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6286500"/>
            <a:ext cx="9144000" cy="519684"/>
          </a:xfrm>
          <a:prstGeom prst="rect">
            <a:avLst/>
          </a:prstGeom>
          <a:solidFill>
            <a:schemeClr val="bg1"/>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solidFill>
                  <a:schemeClr val="tx2"/>
                </a:solidFill>
              </a:rPr>
              <a:t>Connecticut Department of Labor – Research Office</a:t>
            </a:r>
            <a:br>
              <a:rPr lang="en-US" sz="900" dirty="0">
                <a:solidFill>
                  <a:schemeClr val="tx2"/>
                </a:solidFill>
              </a:rPr>
            </a:br>
            <a:r>
              <a:rPr lang="en-US" sz="900" dirty="0">
                <a:solidFill>
                  <a:schemeClr val="tx2"/>
                </a:solidFill>
              </a:rPr>
              <a:t>200 Folly Brook Blvd.</a:t>
            </a:r>
            <a:br>
              <a:rPr lang="en-US" sz="900" dirty="0">
                <a:solidFill>
                  <a:schemeClr val="tx2"/>
                </a:solidFill>
              </a:rPr>
            </a:br>
            <a:r>
              <a:rPr lang="en-US" sz="900" dirty="0">
                <a:solidFill>
                  <a:schemeClr val="tx2"/>
                </a:solidFill>
              </a:rPr>
              <a:t>Wethersfield, CT 06109</a:t>
            </a:r>
          </a:p>
        </p:txBody>
      </p:sp>
      <p:sp>
        <p:nvSpPr>
          <p:cNvPr id="10" name="TextBox 9"/>
          <p:cNvSpPr txBox="1"/>
          <p:nvPr/>
        </p:nvSpPr>
        <p:spPr>
          <a:xfrm>
            <a:off x="12192" y="6325524"/>
            <a:ext cx="4191000" cy="461665"/>
          </a:xfrm>
          <a:prstGeom prst="rect">
            <a:avLst/>
          </a:prstGeom>
          <a:noFill/>
        </p:spPr>
        <p:txBody>
          <a:bodyPr wrap="square" rtlCol="0">
            <a:spAutoFit/>
          </a:bodyPr>
          <a:lstStyle/>
          <a:p>
            <a:r>
              <a:rPr lang="en-US" sz="2400" b="1" dirty="0">
                <a:solidFill>
                  <a:schemeClr val="tx2"/>
                </a:solidFill>
                <a:effectLst>
                  <a:outerShdw blurRad="50800" dist="38100" dir="13500000" algn="br" rotWithShape="0">
                    <a:prstClr val="black">
                      <a:alpha val="40000"/>
                    </a:prstClr>
                  </a:outerShdw>
                </a:effectLst>
              </a:rPr>
              <a:t>Help Wanted Online</a:t>
            </a:r>
          </a:p>
        </p:txBody>
      </p:sp>
      <p:sp>
        <p:nvSpPr>
          <p:cNvPr id="2" name="Slide Number Placeholder 1"/>
          <p:cNvSpPr>
            <a:spLocks noGrp="1"/>
          </p:cNvSpPr>
          <p:nvPr>
            <p:ph type="sldNum" sz="quarter" idx="12"/>
          </p:nvPr>
        </p:nvSpPr>
        <p:spPr/>
        <p:txBody>
          <a:bodyPr/>
          <a:lstStyle/>
          <a:p>
            <a:fld id="{8AE2E31F-ADBE-49C8-8764-A16796B8F595}" type="slidenum">
              <a:rPr lang="en-US" smtClean="0"/>
              <a:t>9</a:t>
            </a:fld>
            <a:endParaRPr lang="en-US" dirty="0"/>
          </a:p>
        </p:txBody>
      </p:sp>
      <p:pic>
        <p:nvPicPr>
          <p:cNvPr id="6" name="Picture 5">
            <a:extLst>
              <a:ext uri="{FF2B5EF4-FFF2-40B4-BE49-F238E27FC236}">
                <a16:creationId xmlns:a16="http://schemas.microsoft.com/office/drawing/2014/main" id="{47225190-4727-7525-E485-4C0BBCB46D9C}"/>
              </a:ext>
            </a:extLst>
          </p:cNvPr>
          <p:cNvPicPr>
            <a:picLocks noChangeAspect="1"/>
          </p:cNvPicPr>
          <p:nvPr/>
        </p:nvPicPr>
        <p:blipFill>
          <a:blip r:embed="rId2"/>
          <a:stretch>
            <a:fillRect/>
          </a:stretch>
        </p:blipFill>
        <p:spPr>
          <a:xfrm>
            <a:off x="2151379" y="349620"/>
            <a:ext cx="4841241" cy="5852173"/>
          </a:xfrm>
          <a:prstGeom prst="rect">
            <a:avLst/>
          </a:prstGeom>
        </p:spPr>
      </p:pic>
    </p:spTree>
    <p:extLst>
      <p:ext uri="{BB962C8B-B14F-4D97-AF65-F5344CB8AC3E}">
        <p14:creationId xmlns:p14="http://schemas.microsoft.com/office/powerpoint/2010/main" val="41788759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activity xmlns="c867d1a5-5827-4927-b797-91c0fe867b8f" xsi:nil="true"/>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1862A7241CD5C4BB9A49AEC91EB145E" ma:contentTypeVersion="15" ma:contentTypeDescription="Create a new document." ma:contentTypeScope="" ma:versionID="070b314de706896b49578a34d16d38f4">
  <xsd:schema xmlns:xsd="http://www.w3.org/2001/XMLSchema" xmlns:xs="http://www.w3.org/2001/XMLSchema" xmlns:p="http://schemas.microsoft.com/office/2006/metadata/properties" xmlns:ns1="http://schemas.microsoft.com/sharepoint/v3" xmlns:ns3="c867d1a5-5827-4927-b797-91c0fe867b8f" xmlns:ns4="26e7f4b6-3714-4cf5-b0ae-a47b16f23eba" targetNamespace="http://schemas.microsoft.com/office/2006/metadata/properties" ma:root="true" ma:fieldsID="aa3f65c40512dee3208f33e48d16d0f8" ns1:_="" ns3:_="" ns4:_="">
    <xsd:import namespace="http://schemas.microsoft.com/sharepoint/v3"/>
    <xsd:import namespace="c867d1a5-5827-4927-b797-91c0fe867b8f"/>
    <xsd:import namespace="26e7f4b6-3714-4cf5-b0ae-a47b16f23eba"/>
    <xsd:element name="properties">
      <xsd:complexType>
        <xsd:sequence>
          <xsd:element name="documentManagement">
            <xsd:complexType>
              <xsd:all>
                <xsd:element ref="ns1:_ip_UnifiedCompliancePolicyProperties" minOccurs="0"/>
                <xsd:element ref="ns1:_ip_UnifiedCompliancePolicyUIAction" minOccurs="0"/>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_activity" minOccurs="0"/>
                <xsd:element ref="ns3:MediaServiceAutoTags" minOccurs="0"/>
                <xsd:element ref="ns3:MediaLengthInSeconds" minOccurs="0"/>
                <xsd:element ref="ns3:MediaServiceOCR" minOccurs="0"/>
                <xsd:element ref="ns3:MediaServiceGenerationTime" minOccurs="0"/>
                <xsd:element ref="ns3:MediaServiceEventHashCode"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8" nillable="true" ma:displayName="Unified Compliance Policy Properties" ma:hidden="true" ma:internalName="_ip_UnifiedCompliancePolicyProperties">
      <xsd:simpleType>
        <xsd:restriction base="dms:Note"/>
      </xsd:simpleType>
    </xsd:element>
    <xsd:element name="_ip_UnifiedCompliancePolicyUIAction" ma:index="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67d1a5-5827-4927-b797-91c0fe867b8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5" nillable="true" ma:displayName="MediaServiceDateTaken" ma:hidden="true" ma:internalName="MediaServiceDateTaken" ma:readOnly="true">
      <xsd:simpleType>
        <xsd:restriction base="dms:Text"/>
      </xsd:simpleType>
    </xsd:element>
    <xsd:element name="_activity" ma:index="16" nillable="true" ma:displayName="_activity" ma:hidden="true" ma:internalName="_activity">
      <xsd:simpleType>
        <xsd:restriction base="dms:Note"/>
      </xsd:simpleType>
    </xsd:element>
    <xsd:element name="MediaServiceAutoTags" ma:index="17" nillable="true" ma:displayName="Tags" ma:internalName="MediaServiceAutoTags"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GenerationTime" ma:index="20" nillable="true" ma:displayName="MediaServiceGenerationTime" ma:hidden="true" ma:internalName="MediaServiceGenerationTime" ma:readOnly="true">
      <xsd:simpleType>
        <xsd:restriction base="dms:Text"/>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6e7f4b6-3714-4cf5-b0ae-a47b16f23eb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153F5FF-5616-48D3-B72D-C299869A7431}">
  <ds:schemaRefs>
    <ds:schemaRef ds:uri="http://purl.org/dc/elements/1.1/"/>
    <ds:schemaRef ds:uri="http://schemas.openxmlformats.org/package/2006/metadata/core-properties"/>
    <ds:schemaRef ds:uri="c867d1a5-5827-4927-b797-91c0fe867b8f"/>
    <ds:schemaRef ds:uri="http://schemas.microsoft.com/sharepoint/v3"/>
    <ds:schemaRef ds:uri="http://schemas.microsoft.com/office/2006/metadata/properties"/>
    <ds:schemaRef ds:uri="http://schemas.microsoft.com/office/2006/documentManagement/types"/>
    <ds:schemaRef ds:uri="http://schemas.microsoft.com/office/infopath/2007/PartnerControls"/>
    <ds:schemaRef ds:uri="http://www.w3.org/XML/1998/namespace"/>
    <ds:schemaRef ds:uri="26e7f4b6-3714-4cf5-b0ae-a47b16f23eba"/>
    <ds:schemaRef ds:uri="http://purl.org/dc/dcmitype/"/>
    <ds:schemaRef ds:uri="http://purl.org/dc/terms/"/>
  </ds:schemaRefs>
</ds:datastoreItem>
</file>

<file path=customXml/itemProps2.xml><?xml version="1.0" encoding="utf-8"?>
<ds:datastoreItem xmlns:ds="http://schemas.openxmlformats.org/officeDocument/2006/customXml" ds:itemID="{050D5221-E873-45D9-86C4-6FD106B7F725}">
  <ds:schemaRefs>
    <ds:schemaRef ds:uri="http://schemas.microsoft.com/sharepoint/v3/contenttype/forms"/>
  </ds:schemaRefs>
</ds:datastoreItem>
</file>

<file path=customXml/itemProps3.xml><?xml version="1.0" encoding="utf-8"?>
<ds:datastoreItem xmlns:ds="http://schemas.openxmlformats.org/officeDocument/2006/customXml" ds:itemID="{E6AD5009-0C5E-4004-8E68-B3ED33E03F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867d1a5-5827-4927-b797-91c0fe867b8f"/>
    <ds:schemaRef ds:uri="26e7f4b6-3714-4cf5-b0ae-a47b16f23e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121554</TotalTime>
  <Words>1499</Words>
  <Application>Microsoft Office PowerPoint</Application>
  <PresentationFormat>On-screen Show (4:3)</PresentationFormat>
  <Paragraphs>173</Paragraphs>
  <Slides>35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35</vt:i4>
      </vt:variant>
    </vt:vector>
  </HeadingPairs>
  <TitlesOfParts>
    <vt:vector size="3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Krzyzek, Matthew</dc:creator>
  <cp:lastModifiedBy>Krzyzek, Matthew</cp:lastModifiedBy>
  <cp:revision>1680</cp:revision>
  <cp:lastPrinted>2026-02-19T21:37:31Z</cp:lastPrinted>
  <dcterms:created xsi:type="dcterms:W3CDTF">2016-10-12T17:47:24Z</dcterms:created>
  <dcterms:modified xsi:type="dcterms:W3CDTF">2026-03-20T21:25:32Z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0x010100E1862A7241CD5C4BB9A49AEC91EB145E</vt:lpwstr>
  </property>
</Properties>
</file>